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3" r:id="rId2"/>
  </p:sldMasterIdLst>
  <p:notesMasterIdLst>
    <p:notesMasterId r:id="rId42"/>
  </p:notesMasterIdLst>
  <p:sldIdLst>
    <p:sldId id="257" r:id="rId3"/>
    <p:sldId id="258" r:id="rId4"/>
    <p:sldId id="260" r:id="rId5"/>
    <p:sldId id="406" r:id="rId6"/>
    <p:sldId id="404" r:id="rId7"/>
    <p:sldId id="408" r:id="rId8"/>
    <p:sldId id="407" r:id="rId9"/>
    <p:sldId id="409" r:id="rId10"/>
    <p:sldId id="410" r:id="rId11"/>
    <p:sldId id="387" r:id="rId12"/>
    <p:sldId id="424" r:id="rId13"/>
    <p:sldId id="412" r:id="rId14"/>
    <p:sldId id="298" r:id="rId15"/>
    <p:sldId id="266" r:id="rId16"/>
    <p:sldId id="413" r:id="rId17"/>
    <p:sldId id="414" r:id="rId18"/>
    <p:sldId id="415" r:id="rId19"/>
    <p:sldId id="416" r:id="rId20"/>
    <p:sldId id="417" r:id="rId21"/>
    <p:sldId id="418" r:id="rId22"/>
    <p:sldId id="422" r:id="rId23"/>
    <p:sldId id="427" r:id="rId24"/>
    <p:sldId id="428" r:id="rId25"/>
    <p:sldId id="421" r:id="rId26"/>
    <p:sldId id="430" r:id="rId27"/>
    <p:sldId id="432" r:id="rId28"/>
    <p:sldId id="423" r:id="rId29"/>
    <p:sldId id="435" r:id="rId30"/>
    <p:sldId id="437" r:id="rId31"/>
    <p:sldId id="439" r:id="rId32"/>
    <p:sldId id="440" r:id="rId33"/>
    <p:sldId id="426" r:id="rId34"/>
    <p:sldId id="442" r:id="rId35"/>
    <p:sldId id="444" r:id="rId36"/>
    <p:sldId id="445" r:id="rId37"/>
    <p:sldId id="292" r:id="rId38"/>
    <p:sldId id="446" r:id="rId39"/>
    <p:sldId id="420" r:id="rId40"/>
    <p:sldId id="419" r:id="rId41"/>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í Nguyễn" initials="TN" lastIdx="15" clrIdx="0">
    <p:extLst>
      <p:ext uri="{19B8F6BF-5375-455C-9EA6-DF929625EA0E}">
        <p15:presenceInfo xmlns:p15="http://schemas.microsoft.com/office/powerpoint/2012/main" userId="e76d8828401575b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164A"/>
    <a:srgbClr val="0000CC"/>
    <a:srgbClr val="CC99FF"/>
    <a:srgbClr val="FF0066"/>
    <a:srgbClr val="009900"/>
    <a:srgbClr val="00CC66"/>
    <a:srgbClr val="512274"/>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24" autoAdjust="0"/>
    <p:restoredTop sz="94704" autoAdjust="0"/>
  </p:normalViewPr>
  <p:slideViewPr>
    <p:cSldViewPr snapToGrid="0">
      <p:cViewPr varScale="1">
        <p:scale>
          <a:sx n="85" d="100"/>
          <a:sy n="85" d="100"/>
        </p:scale>
        <p:origin x="594" y="9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48"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7-03T15:55:09.771" idx="5">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7-03T15:55:09.771" idx="15">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90C05-6217-47FA-A6E4-CF7A26720404}" type="datetimeFigureOut">
              <a:rPr lang="zh-CN" altLang="en-US" smtClean="0"/>
              <a:t>2023/2/2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581D93-A355-4DAC-A5A6-C62626542EC5}" type="slidenum">
              <a:rPr lang="zh-CN" altLang="en-US" smtClean="0"/>
              <a:t>‹#›</a:t>
            </a:fld>
            <a:endParaRPr lang="zh-CN" altLang="en-US"/>
          </a:p>
        </p:txBody>
      </p:sp>
    </p:spTree>
    <p:extLst>
      <p:ext uri="{BB962C8B-B14F-4D97-AF65-F5344CB8AC3E}">
        <p14:creationId xmlns:p14="http://schemas.microsoft.com/office/powerpoint/2010/main" val="858931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702423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0817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4215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3543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8136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3364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22</a:t>
            </a:fld>
            <a:endParaRPr lang="zh-CN" altLang="en-US"/>
          </a:p>
        </p:txBody>
      </p:sp>
    </p:spTree>
    <p:extLst>
      <p:ext uri="{BB962C8B-B14F-4D97-AF65-F5344CB8AC3E}">
        <p14:creationId xmlns:p14="http://schemas.microsoft.com/office/powerpoint/2010/main" val="72084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20317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7582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0817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614602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84215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18524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3543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56325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93364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7998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82886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43012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36</a:t>
            </a:fld>
            <a:endParaRPr lang="zh-CN" altLang="en-US"/>
          </a:p>
        </p:txBody>
      </p:sp>
    </p:spTree>
    <p:extLst>
      <p:ext uri="{BB962C8B-B14F-4D97-AF65-F5344CB8AC3E}">
        <p14:creationId xmlns:p14="http://schemas.microsoft.com/office/powerpoint/2010/main" val="1321615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778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424386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78624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202281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9912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9581D93-A355-4DAC-A5A6-C62626542EC5}" type="slidenum">
              <a:rPr lang="zh-CN" altLang="en-US" smtClean="0"/>
              <a:t>13</a:t>
            </a:fld>
            <a:endParaRPr lang="zh-CN" altLang="en-US"/>
          </a:p>
        </p:txBody>
      </p:sp>
    </p:spTree>
    <p:extLst>
      <p:ext uri="{BB962C8B-B14F-4D97-AF65-F5344CB8AC3E}">
        <p14:creationId xmlns:p14="http://schemas.microsoft.com/office/powerpoint/2010/main" val="720841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1555359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8306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grpSp>
        <p:nvGrpSpPr>
          <p:cNvPr id="3" name="组合 2" hidden="1"/>
          <p:cNvGrpSpPr>
            <a:grpSpLocks noChangeAspect="1"/>
          </p:cNvGrpSpPr>
          <p:nvPr userDrawn="1"/>
        </p:nvGrpSpPr>
        <p:grpSpPr>
          <a:xfrm>
            <a:off x="1090268" y="365400"/>
            <a:ext cx="708133" cy="720000"/>
            <a:chOff x="988669" y="328389"/>
            <a:chExt cx="796511" cy="809858"/>
          </a:xfrm>
        </p:grpSpPr>
        <p:pic>
          <p:nvPicPr>
            <p:cNvPr id="8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88669" y="328389"/>
              <a:ext cx="796511" cy="68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 name="椭圆 715"/>
            <p:cNvSpPr>
              <a:spLocks noChangeAspect="1"/>
            </p:cNvSpPr>
            <p:nvPr userDrawn="1"/>
          </p:nvSpPr>
          <p:spPr>
            <a:xfrm>
              <a:off x="1164042" y="958247"/>
              <a:ext cx="445765" cy="180000"/>
            </a:xfrm>
            <a:prstGeom prst="ellipse">
              <a:avLst/>
            </a:prstGeom>
            <a:gradFill flip="none" rotWithShape="1">
              <a:gsLst>
                <a:gs pos="23000">
                  <a:schemeClr val="bg1">
                    <a:lumMod val="65000"/>
                    <a:alpha val="43000"/>
                  </a:schemeClr>
                </a:gs>
                <a:gs pos="100000">
                  <a:schemeClr val="bg1">
                    <a:lumMod val="9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grpSp>
      <p:sp>
        <p:nvSpPr>
          <p:cNvPr id="28" name="文本框 27" hidden="1"/>
          <p:cNvSpPr txBox="1"/>
          <p:nvPr/>
        </p:nvSpPr>
        <p:spPr>
          <a:xfrm>
            <a:off x="7847436" y="6465810"/>
            <a:ext cx="1293944"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dirty="0">
                <a:solidFill>
                  <a:schemeClr val="accent4"/>
                </a:solidFill>
                <a:latin typeface="Bodoni MT" panose="02070803080606020203" pitchFamily="18" charset="0"/>
                <a:ea typeface="方正正中黑简体" panose="02000000000000000000" pitchFamily="2" charset="-122"/>
              </a:rPr>
              <a:t>@</a:t>
            </a:r>
            <a:r>
              <a:rPr lang="zh-CN" altLang="en-US" dirty="0">
                <a:solidFill>
                  <a:schemeClr val="accent4"/>
                </a:solidFill>
                <a:latin typeface="方正行楷简体" panose="03000509000000000000" pitchFamily="65" charset="-122"/>
                <a:ea typeface="方正行楷简体" panose="03000509000000000000" pitchFamily="65" charset="-122"/>
              </a:rPr>
              <a:t>雪原</a:t>
            </a:r>
            <a:r>
              <a:rPr lang="en-US" altLang="zh-CN" dirty="0">
                <a:solidFill>
                  <a:schemeClr val="accent4"/>
                </a:solidFill>
                <a:latin typeface="方正行楷简体" panose="03000509000000000000" pitchFamily="65" charset="-122"/>
                <a:ea typeface="方正行楷简体" panose="03000509000000000000" pitchFamily="65" charset="-122"/>
              </a:rPr>
              <a:t>PPT</a:t>
            </a:r>
            <a:endParaRPr lang="zh-CN" altLang="en-US" dirty="0">
              <a:solidFill>
                <a:schemeClr val="accent4"/>
              </a:solidFill>
              <a:latin typeface="方正行楷简体" panose="03000509000000000000" pitchFamily="65" charset="-122"/>
              <a:ea typeface="方正行楷简体" panose="03000509000000000000" pitchFamily="65" charset="-122"/>
            </a:endParaRPr>
          </a:p>
        </p:txBody>
      </p:sp>
      <p:sp>
        <p:nvSpPr>
          <p:cNvPr id="31" name="文本框 30" hidden="1"/>
          <p:cNvSpPr txBox="1"/>
          <p:nvPr/>
        </p:nvSpPr>
        <p:spPr>
          <a:xfrm>
            <a:off x="10147959" y="6465810"/>
            <a:ext cx="1484702" cy="369332"/>
          </a:xfrm>
          <a:prstGeom prst="rect">
            <a:avLst/>
          </a:prstGeom>
          <a:noFill/>
        </p:spPr>
        <p:txBody>
          <a:bodyPr wrap="none" rtlCol="0">
            <a:spAutoFit/>
          </a:bodyPr>
          <a:lstStyle>
            <a:defPPr>
              <a:defRPr lang="zh-CN"/>
            </a:defPPr>
            <a:lvl1pPr>
              <a:defRPr>
                <a:solidFill>
                  <a:schemeClr val="accent1"/>
                </a:solidFill>
              </a:defRPr>
            </a:lvl1pPr>
          </a:lstStyle>
          <a:p>
            <a:r>
              <a:rPr lang="en-US" altLang="zh-CN" sz="1800" kern="1200" dirty="0">
                <a:solidFill>
                  <a:schemeClr val="accent4"/>
                </a:solidFill>
                <a:latin typeface="Bodoni MT" panose="02070803080606020203" pitchFamily="18" charset="0"/>
                <a:ea typeface="方正正中黑简体" panose="02000000000000000000" pitchFamily="2" charset="-122"/>
                <a:cs typeface="+mn-cs"/>
              </a:rPr>
              <a:t>xyppt.yanj.cn</a:t>
            </a:r>
            <a:endParaRPr lang="zh-CN" altLang="en-US" sz="1800" kern="1200" dirty="0">
              <a:solidFill>
                <a:schemeClr val="accent4"/>
              </a:solidFill>
              <a:latin typeface="Bodoni MT" panose="02070803080606020203" pitchFamily="18" charset="0"/>
              <a:ea typeface="方正正中黑简体" panose="02000000000000000000" pitchFamily="2" charset="-122"/>
              <a:cs typeface="+mn-cs"/>
            </a:endParaRPr>
          </a:p>
        </p:txBody>
      </p:sp>
      <p:grpSp>
        <p:nvGrpSpPr>
          <p:cNvPr id="32" name="组合 31" hidden="1"/>
          <p:cNvGrpSpPr>
            <a:grpSpLocks noChangeAspect="1"/>
          </p:cNvGrpSpPr>
          <p:nvPr/>
        </p:nvGrpSpPr>
        <p:grpSpPr>
          <a:xfrm>
            <a:off x="9591189" y="6578476"/>
            <a:ext cx="461015" cy="144000"/>
            <a:chOff x="9167649" y="4366337"/>
            <a:chExt cx="654429" cy="216000"/>
          </a:xfrm>
        </p:grpSpPr>
        <p:sp>
          <p:nvSpPr>
            <p:cNvPr id="33" name="Freeform 5"/>
            <p:cNvSpPr/>
            <p:nvPr/>
          </p:nvSpPr>
          <p:spPr bwMode="auto">
            <a:xfrm>
              <a:off x="9681342" y="4366337"/>
              <a:ext cx="68103" cy="19729"/>
            </a:xfrm>
            <a:custGeom>
              <a:avLst/>
              <a:gdLst>
                <a:gd name="T0" fmla="*/ 88 w 197"/>
                <a:gd name="T1" fmla="*/ 0 h 57"/>
                <a:gd name="T2" fmla="*/ 122 w 197"/>
                <a:gd name="T3" fmla="*/ 0 h 57"/>
                <a:gd name="T4" fmla="*/ 121 w 197"/>
                <a:gd name="T5" fmla="*/ 10 h 57"/>
                <a:gd name="T6" fmla="*/ 197 w 197"/>
                <a:gd name="T7" fmla="*/ 10 h 57"/>
                <a:gd name="T8" fmla="*/ 191 w 197"/>
                <a:gd name="T9" fmla="*/ 57 h 57"/>
                <a:gd name="T10" fmla="*/ 167 w 197"/>
                <a:gd name="T11" fmla="*/ 57 h 57"/>
                <a:gd name="T12" fmla="*/ 171 w 197"/>
                <a:gd name="T13" fmla="*/ 30 h 57"/>
                <a:gd name="T14" fmla="*/ 27 w 197"/>
                <a:gd name="T15" fmla="*/ 30 h 57"/>
                <a:gd name="T16" fmla="*/ 23 w 197"/>
                <a:gd name="T17" fmla="*/ 57 h 57"/>
                <a:gd name="T18" fmla="*/ 0 w 197"/>
                <a:gd name="T19" fmla="*/ 57 h 57"/>
                <a:gd name="T20" fmla="*/ 6 w 197"/>
                <a:gd name="T21" fmla="*/ 10 h 57"/>
                <a:gd name="T22" fmla="*/ 86 w 197"/>
                <a:gd name="T23" fmla="*/ 10 h 57"/>
                <a:gd name="T24" fmla="*/ 88 w 19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 h="57">
                  <a:moveTo>
                    <a:pt x="88" y="0"/>
                  </a:moveTo>
                  <a:cubicBezTo>
                    <a:pt x="101" y="0"/>
                    <a:pt x="122" y="0"/>
                    <a:pt x="122" y="0"/>
                  </a:cubicBezTo>
                  <a:cubicBezTo>
                    <a:pt x="121" y="10"/>
                    <a:pt x="121" y="10"/>
                    <a:pt x="121" y="10"/>
                  </a:cubicBezTo>
                  <a:cubicBezTo>
                    <a:pt x="197" y="10"/>
                    <a:pt x="197" y="10"/>
                    <a:pt x="197" y="10"/>
                  </a:cubicBezTo>
                  <a:cubicBezTo>
                    <a:pt x="191" y="57"/>
                    <a:pt x="191" y="57"/>
                    <a:pt x="191" y="57"/>
                  </a:cubicBezTo>
                  <a:cubicBezTo>
                    <a:pt x="167" y="57"/>
                    <a:pt x="167" y="57"/>
                    <a:pt x="167" y="57"/>
                  </a:cubicBezTo>
                  <a:cubicBezTo>
                    <a:pt x="171" y="30"/>
                    <a:pt x="171" y="30"/>
                    <a:pt x="171" y="30"/>
                  </a:cubicBezTo>
                  <a:cubicBezTo>
                    <a:pt x="27" y="30"/>
                    <a:pt x="27" y="30"/>
                    <a:pt x="27" y="30"/>
                  </a:cubicBezTo>
                  <a:cubicBezTo>
                    <a:pt x="23" y="57"/>
                    <a:pt x="23" y="57"/>
                    <a:pt x="23" y="57"/>
                  </a:cubicBezTo>
                  <a:cubicBezTo>
                    <a:pt x="0" y="57"/>
                    <a:pt x="0" y="57"/>
                    <a:pt x="0" y="57"/>
                  </a:cubicBezTo>
                  <a:cubicBezTo>
                    <a:pt x="6" y="10"/>
                    <a:pt x="6" y="10"/>
                    <a:pt x="6" y="10"/>
                  </a:cubicBezTo>
                  <a:cubicBezTo>
                    <a:pt x="86" y="10"/>
                    <a:pt x="86" y="10"/>
                    <a:pt x="86" y="10"/>
                  </a:cubicBezTo>
                  <a:lnTo>
                    <a:pt x="88"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4" name="Freeform 6"/>
            <p:cNvSpPr>
              <a:spLocks noEditPoints="1"/>
            </p:cNvSpPr>
            <p:nvPr/>
          </p:nvSpPr>
          <p:spPr bwMode="auto">
            <a:xfrm>
              <a:off x="9679588" y="4383290"/>
              <a:ext cx="62695" cy="48958"/>
            </a:xfrm>
            <a:custGeom>
              <a:avLst/>
              <a:gdLst>
                <a:gd name="T0" fmla="*/ 393 w 429"/>
                <a:gd name="T1" fmla="*/ 335 h 335"/>
                <a:gd name="T2" fmla="*/ 429 w 429"/>
                <a:gd name="T3" fmla="*/ 90 h 335"/>
                <a:gd name="T4" fmla="*/ 261 w 429"/>
                <a:gd name="T5" fmla="*/ 90 h 335"/>
                <a:gd name="T6" fmla="*/ 265 w 429"/>
                <a:gd name="T7" fmla="*/ 45 h 335"/>
                <a:gd name="T8" fmla="*/ 372 w 429"/>
                <a:gd name="T9" fmla="*/ 45 h 335"/>
                <a:gd name="T10" fmla="*/ 377 w 429"/>
                <a:gd name="T11" fmla="*/ 0 h 335"/>
                <a:gd name="T12" fmla="*/ 109 w 429"/>
                <a:gd name="T13" fmla="*/ 0 h 335"/>
                <a:gd name="T14" fmla="*/ 102 w 429"/>
                <a:gd name="T15" fmla="*/ 45 h 335"/>
                <a:gd name="T16" fmla="*/ 211 w 429"/>
                <a:gd name="T17" fmla="*/ 45 h 335"/>
                <a:gd name="T18" fmla="*/ 206 w 429"/>
                <a:gd name="T19" fmla="*/ 90 h 335"/>
                <a:gd name="T20" fmla="*/ 36 w 429"/>
                <a:gd name="T21" fmla="*/ 90 h 335"/>
                <a:gd name="T22" fmla="*/ 0 w 429"/>
                <a:gd name="T23" fmla="*/ 335 h 335"/>
                <a:gd name="T24" fmla="*/ 393 w 429"/>
                <a:gd name="T25" fmla="*/ 335 h 335"/>
                <a:gd name="T26" fmla="*/ 178 w 429"/>
                <a:gd name="T27" fmla="*/ 287 h 335"/>
                <a:gd name="T28" fmla="*/ 62 w 429"/>
                <a:gd name="T29" fmla="*/ 287 h 335"/>
                <a:gd name="T30" fmla="*/ 71 w 429"/>
                <a:gd name="T31" fmla="*/ 235 h 335"/>
                <a:gd name="T32" fmla="*/ 185 w 429"/>
                <a:gd name="T33" fmla="*/ 235 h 335"/>
                <a:gd name="T34" fmla="*/ 178 w 429"/>
                <a:gd name="T35" fmla="*/ 287 h 335"/>
                <a:gd name="T36" fmla="*/ 190 w 429"/>
                <a:gd name="T37" fmla="*/ 190 h 335"/>
                <a:gd name="T38" fmla="*/ 76 w 429"/>
                <a:gd name="T39" fmla="*/ 190 h 335"/>
                <a:gd name="T40" fmla="*/ 83 w 429"/>
                <a:gd name="T41" fmla="*/ 135 h 335"/>
                <a:gd name="T42" fmla="*/ 199 w 429"/>
                <a:gd name="T43" fmla="*/ 135 h 335"/>
                <a:gd name="T44" fmla="*/ 190 w 429"/>
                <a:gd name="T45" fmla="*/ 190 h 335"/>
                <a:gd name="T46" fmla="*/ 254 w 429"/>
                <a:gd name="T47" fmla="*/ 135 h 335"/>
                <a:gd name="T48" fmla="*/ 365 w 429"/>
                <a:gd name="T49" fmla="*/ 135 h 335"/>
                <a:gd name="T50" fmla="*/ 358 w 429"/>
                <a:gd name="T51" fmla="*/ 190 h 335"/>
                <a:gd name="T52" fmla="*/ 246 w 429"/>
                <a:gd name="T53" fmla="*/ 190 h 335"/>
                <a:gd name="T54" fmla="*/ 254 w 429"/>
                <a:gd name="T55" fmla="*/ 135 h 335"/>
                <a:gd name="T56" fmla="*/ 232 w 429"/>
                <a:gd name="T57" fmla="*/ 287 h 335"/>
                <a:gd name="T58" fmla="*/ 239 w 429"/>
                <a:gd name="T59" fmla="*/ 235 h 335"/>
                <a:gd name="T60" fmla="*/ 351 w 429"/>
                <a:gd name="T61" fmla="*/ 235 h 335"/>
                <a:gd name="T62" fmla="*/ 343 w 429"/>
                <a:gd name="T63" fmla="*/ 287 h 335"/>
                <a:gd name="T64" fmla="*/ 232 w 429"/>
                <a:gd name="T65" fmla="*/ 28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9" h="335">
                  <a:moveTo>
                    <a:pt x="393" y="335"/>
                  </a:moveTo>
                  <a:lnTo>
                    <a:pt x="429" y="90"/>
                  </a:lnTo>
                  <a:lnTo>
                    <a:pt x="261" y="90"/>
                  </a:lnTo>
                  <a:lnTo>
                    <a:pt x="265" y="45"/>
                  </a:lnTo>
                  <a:lnTo>
                    <a:pt x="372" y="45"/>
                  </a:lnTo>
                  <a:lnTo>
                    <a:pt x="377" y="0"/>
                  </a:lnTo>
                  <a:lnTo>
                    <a:pt x="109" y="0"/>
                  </a:lnTo>
                  <a:lnTo>
                    <a:pt x="102" y="45"/>
                  </a:lnTo>
                  <a:lnTo>
                    <a:pt x="211" y="45"/>
                  </a:lnTo>
                  <a:lnTo>
                    <a:pt x="206" y="90"/>
                  </a:lnTo>
                  <a:lnTo>
                    <a:pt x="36" y="90"/>
                  </a:lnTo>
                  <a:lnTo>
                    <a:pt x="0" y="335"/>
                  </a:lnTo>
                  <a:lnTo>
                    <a:pt x="393" y="335"/>
                  </a:lnTo>
                  <a:close/>
                  <a:moveTo>
                    <a:pt x="178" y="287"/>
                  </a:moveTo>
                  <a:lnTo>
                    <a:pt x="62" y="287"/>
                  </a:lnTo>
                  <a:lnTo>
                    <a:pt x="71" y="235"/>
                  </a:lnTo>
                  <a:lnTo>
                    <a:pt x="185" y="235"/>
                  </a:lnTo>
                  <a:lnTo>
                    <a:pt x="178" y="287"/>
                  </a:lnTo>
                  <a:close/>
                  <a:moveTo>
                    <a:pt x="190" y="190"/>
                  </a:moveTo>
                  <a:lnTo>
                    <a:pt x="76" y="190"/>
                  </a:lnTo>
                  <a:lnTo>
                    <a:pt x="83" y="135"/>
                  </a:lnTo>
                  <a:lnTo>
                    <a:pt x="199" y="135"/>
                  </a:lnTo>
                  <a:lnTo>
                    <a:pt x="190" y="190"/>
                  </a:lnTo>
                  <a:close/>
                  <a:moveTo>
                    <a:pt x="254" y="135"/>
                  </a:moveTo>
                  <a:lnTo>
                    <a:pt x="365" y="135"/>
                  </a:lnTo>
                  <a:lnTo>
                    <a:pt x="358" y="190"/>
                  </a:lnTo>
                  <a:lnTo>
                    <a:pt x="246" y="190"/>
                  </a:lnTo>
                  <a:lnTo>
                    <a:pt x="254" y="135"/>
                  </a:lnTo>
                  <a:close/>
                  <a:moveTo>
                    <a:pt x="232" y="287"/>
                  </a:moveTo>
                  <a:lnTo>
                    <a:pt x="239" y="235"/>
                  </a:lnTo>
                  <a:lnTo>
                    <a:pt x="351" y="235"/>
                  </a:lnTo>
                  <a:lnTo>
                    <a:pt x="343" y="287"/>
                  </a:lnTo>
                  <a:lnTo>
                    <a:pt x="232" y="287"/>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5" name="Freeform 7"/>
            <p:cNvSpPr/>
            <p:nvPr/>
          </p:nvSpPr>
          <p:spPr bwMode="auto">
            <a:xfrm>
              <a:off x="9677542" y="4435024"/>
              <a:ext cx="20022" cy="12130"/>
            </a:xfrm>
            <a:custGeom>
              <a:avLst/>
              <a:gdLst>
                <a:gd name="T0" fmla="*/ 81 w 137"/>
                <a:gd name="T1" fmla="*/ 0 h 83"/>
                <a:gd name="T2" fmla="*/ 52 w 137"/>
                <a:gd name="T3" fmla="*/ 35 h 83"/>
                <a:gd name="T4" fmla="*/ 7 w 137"/>
                <a:gd name="T5" fmla="*/ 35 h 83"/>
                <a:gd name="T6" fmla="*/ 0 w 137"/>
                <a:gd name="T7" fmla="*/ 83 h 83"/>
                <a:gd name="T8" fmla="*/ 71 w 137"/>
                <a:gd name="T9" fmla="*/ 83 h 83"/>
                <a:gd name="T10" fmla="*/ 137 w 137"/>
                <a:gd name="T11" fmla="*/ 0 h 83"/>
                <a:gd name="T12" fmla="*/ 81 w 137"/>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37" h="83">
                  <a:moveTo>
                    <a:pt x="81" y="0"/>
                  </a:moveTo>
                  <a:lnTo>
                    <a:pt x="52" y="35"/>
                  </a:lnTo>
                  <a:lnTo>
                    <a:pt x="7" y="35"/>
                  </a:lnTo>
                  <a:lnTo>
                    <a:pt x="0" y="83"/>
                  </a:lnTo>
                  <a:lnTo>
                    <a:pt x="71" y="83"/>
                  </a:lnTo>
                  <a:lnTo>
                    <a:pt x="137" y="0"/>
                  </a:lnTo>
                  <a:lnTo>
                    <a:pt x="81"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6" name="Freeform 8"/>
            <p:cNvSpPr/>
            <p:nvPr/>
          </p:nvSpPr>
          <p:spPr bwMode="auto">
            <a:xfrm>
              <a:off x="9718316" y="4435024"/>
              <a:ext cx="17683" cy="12130"/>
            </a:xfrm>
            <a:custGeom>
              <a:avLst/>
              <a:gdLst>
                <a:gd name="T0" fmla="*/ 52 w 121"/>
                <a:gd name="T1" fmla="*/ 0 h 83"/>
                <a:gd name="T2" fmla="*/ 74 w 121"/>
                <a:gd name="T3" fmla="*/ 35 h 83"/>
                <a:gd name="T4" fmla="*/ 121 w 121"/>
                <a:gd name="T5" fmla="*/ 35 h 83"/>
                <a:gd name="T6" fmla="*/ 114 w 121"/>
                <a:gd name="T7" fmla="*/ 83 h 83"/>
                <a:gd name="T8" fmla="*/ 41 w 121"/>
                <a:gd name="T9" fmla="*/ 83 h 83"/>
                <a:gd name="T10" fmla="*/ 0 w 121"/>
                <a:gd name="T11" fmla="*/ 0 h 83"/>
                <a:gd name="T12" fmla="*/ 52 w 12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21" h="83">
                  <a:moveTo>
                    <a:pt x="52" y="0"/>
                  </a:moveTo>
                  <a:lnTo>
                    <a:pt x="74" y="35"/>
                  </a:lnTo>
                  <a:lnTo>
                    <a:pt x="121" y="35"/>
                  </a:lnTo>
                  <a:lnTo>
                    <a:pt x="114" y="83"/>
                  </a:lnTo>
                  <a:lnTo>
                    <a:pt x="41" y="83"/>
                  </a:lnTo>
                  <a:lnTo>
                    <a:pt x="0" y="0"/>
                  </a:lnTo>
                  <a:lnTo>
                    <a:pt x="52"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7" name="Freeform 9"/>
            <p:cNvSpPr/>
            <p:nvPr/>
          </p:nvSpPr>
          <p:spPr bwMode="auto">
            <a:xfrm>
              <a:off x="9666874" y="4370137"/>
              <a:ext cx="14907" cy="8623"/>
            </a:xfrm>
            <a:custGeom>
              <a:avLst/>
              <a:gdLst>
                <a:gd name="T0" fmla="*/ 92 w 102"/>
                <a:gd name="T1" fmla="*/ 59 h 59"/>
                <a:gd name="T2" fmla="*/ 0 w 102"/>
                <a:gd name="T3" fmla="*/ 59 h 59"/>
                <a:gd name="T4" fmla="*/ 7 w 102"/>
                <a:gd name="T5" fmla="*/ 0 h 59"/>
                <a:gd name="T6" fmla="*/ 102 w 102"/>
                <a:gd name="T7" fmla="*/ 0 h 59"/>
                <a:gd name="T8" fmla="*/ 92 w 102"/>
                <a:gd name="T9" fmla="*/ 59 h 59"/>
              </a:gdLst>
              <a:ahLst/>
              <a:cxnLst>
                <a:cxn ang="0">
                  <a:pos x="T0" y="T1"/>
                </a:cxn>
                <a:cxn ang="0">
                  <a:pos x="T2" y="T3"/>
                </a:cxn>
                <a:cxn ang="0">
                  <a:pos x="T4" y="T5"/>
                </a:cxn>
                <a:cxn ang="0">
                  <a:pos x="T6" y="T7"/>
                </a:cxn>
                <a:cxn ang="0">
                  <a:pos x="T8" y="T9"/>
                </a:cxn>
              </a:cxnLst>
              <a:rect l="0" t="0" r="r" b="b"/>
              <a:pathLst>
                <a:path w="102" h="59">
                  <a:moveTo>
                    <a:pt x="92" y="59"/>
                  </a:moveTo>
                  <a:lnTo>
                    <a:pt x="0" y="59"/>
                  </a:lnTo>
                  <a:lnTo>
                    <a:pt x="7" y="0"/>
                  </a:lnTo>
                  <a:lnTo>
                    <a:pt x="102" y="0"/>
                  </a:lnTo>
                  <a:lnTo>
                    <a:pt x="92"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8" name="Freeform 10"/>
            <p:cNvSpPr/>
            <p:nvPr/>
          </p:nvSpPr>
          <p:spPr bwMode="auto">
            <a:xfrm>
              <a:off x="9662051" y="4403750"/>
              <a:ext cx="14907" cy="9061"/>
            </a:xfrm>
            <a:custGeom>
              <a:avLst/>
              <a:gdLst>
                <a:gd name="T0" fmla="*/ 92 w 102"/>
                <a:gd name="T1" fmla="*/ 62 h 62"/>
                <a:gd name="T2" fmla="*/ 0 w 102"/>
                <a:gd name="T3" fmla="*/ 62 h 62"/>
                <a:gd name="T4" fmla="*/ 9 w 102"/>
                <a:gd name="T5" fmla="*/ 0 h 62"/>
                <a:gd name="T6" fmla="*/ 102 w 102"/>
                <a:gd name="T7" fmla="*/ 0 h 62"/>
                <a:gd name="T8" fmla="*/ 92 w 102"/>
                <a:gd name="T9" fmla="*/ 62 h 62"/>
              </a:gdLst>
              <a:ahLst/>
              <a:cxnLst>
                <a:cxn ang="0">
                  <a:pos x="T0" y="T1"/>
                </a:cxn>
                <a:cxn ang="0">
                  <a:pos x="T2" y="T3"/>
                </a:cxn>
                <a:cxn ang="0">
                  <a:pos x="T4" y="T5"/>
                </a:cxn>
                <a:cxn ang="0">
                  <a:pos x="T6" y="T7"/>
                </a:cxn>
                <a:cxn ang="0">
                  <a:pos x="T8" y="T9"/>
                </a:cxn>
              </a:cxnLst>
              <a:rect l="0" t="0" r="r" b="b"/>
              <a:pathLst>
                <a:path w="102" h="62">
                  <a:moveTo>
                    <a:pt x="92" y="62"/>
                  </a:moveTo>
                  <a:lnTo>
                    <a:pt x="0" y="62"/>
                  </a:lnTo>
                  <a:lnTo>
                    <a:pt x="9" y="0"/>
                  </a:lnTo>
                  <a:lnTo>
                    <a:pt x="102" y="0"/>
                  </a:lnTo>
                  <a:lnTo>
                    <a:pt x="92" y="62"/>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39" name="Freeform 11"/>
            <p:cNvSpPr/>
            <p:nvPr/>
          </p:nvSpPr>
          <p:spPr bwMode="auto">
            <a:xfrm>
              <a:off x="9657229" y="4437801"/>
              <a:ext cx="14761" cy="8623"/>
            </a:xfrm>
            <a:custGeom>
              <a:avLst/>
              <a:gdLst>
                <a:gd name="T0" fmla="*/ 94 w 101"/>
                <a:gd name="T1" fmla="*/ 59 h 59"/>
                <a:gd name="T2" fmla="*/ 0 w 101"/>
                <a:gd name="T3" fmla="*/ 59 h 59"/>
                <a:gd name="T4" fmla="*/ 9 w 101"/>
                <a:gd name="T5" fmla="*/ 0 h 59"/>
                <a:gd name="T6" fmla="*/ 101 w 101"/>
                <a:gd name="T7" fmla="*/ 0 h 59"/>
                <a:gd name="T8" fmla="*/ 94 w 101"/>
                <a:gd name="T9" fmla="*/ 59 h 59"/>
              </a:gdLst>
              <a:ahLst/>
              <a:cxnLst>
                <a:cxn ang="0">
                  <a:pos x="T0" y="T1"/>
                </a:cxn>
                <a:cxn ang="0">
                  <a:pos x="T2" y="T3"/>
                </a:cxn>
                <a:cxn ang="0">
                  <a:pos x="T4" y="T5"/>
                </a:cxn>
                <a:cxn ang="0">
                  <a:pos x="T6" y="T7"/>
                </a:cxn>
                <a:cxn ang="0">
                  <a:pos x="T8" y="T9"/>
                </a:cxn>
              </a:cxnLst>
              <a:rect l="0" t="0" r="r" b="b"/>
              <a:pathLst>
                <a:path w="101" h="59">
                  <a:moveTo>
                    <a:pt x="94" y="59"/>
                  </a:moveTo>
                  <a:lnTo>
                    <a:pt x="0" y="59"/>
                  </a:lnTo>
                  <a:lnTo>
                    <a:pt x="9" y="0"/>
                  </a:lnTo>
                  <a:lnTo>
                    <a:pt x="101" y="0"/>
                  </a:lnTo>
                  <a:lnTo>
                    <a:pt x="94" y="59"/>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0" name="Freeform 12"/>
            <p:cNvSpPr>
              <a:spLocks noEditPoints="1"/>
            </p:cNvSpPr>
            <p:nvPr/>
          </p:nvSpPr>
          <p:spPr bwMode="auto">
            <a:xfrm>
              <a:off x="9748422" y="4366337"/>
              <a:ext cx="73656" cy="36682"/>
            </a:xfrm>
            <a:custGeom>
              <a:avLst/>
              <a:gdLst>
                <a:gd name="T0" fmla="*/ 469 w 504"/>
                <a:gd name="T1" fmla="*/ 251 h 251"/>
                <a:gd name="T2" fmla="*/ 504 w 504"/>
                <a:gd name="T3" fmla="*/ 0 h 251"/>
                <a:gd name="T4" fmla="*/ 36 w 504"/>
                <a:gd name="T5" fmla="*/ 0 h 251"/>
                <a:gd name="T6" fmla="*/ 0 w 504"/>
                <a:gd name="T7" fmla="*/ 251 h 251"/>
                <a:gd name="T8" fmla="*/ 469 w 504"/>
                <a:gd name="T9" fmla="*/ 251 h 251"/>
                <a:gd name="T10" fmla="*/ 215 w 504"/>
                <a:gd name="T11" fmla="*/ 206 h 251"/>
                <a:gd name="T12" fmla="*/ 62 w 504"/>
                <a:gd name="T13" fmla="*/ 206 h 251"/>
                <a:gd name="T14" fmla="*/ 71 w 504"/>
                <a:gd name="T15" fmla="*/ 145 h 251"/>
                <a:gd name="T16" fmla="*/ 225 w 504"/>
                <a:gd name="T17" fmla="*/ 145 h 251"/>
                <a:gd name="T18" fmla="*/ 215 w 504"/>
                <a:gd name="T19" fmla="*/ 206 h 251"/>
                <a:gd name="T20" fmla="*/ 230 w 504"/>
                <a:gd name="T21" fmla="*/ 107 h 251"/>
                <a:gd name="T22" fmla="*/ 76 w 504"/>
                <a:gd name="T23" fmla="*/ 107 h 251"/>
                <a:gd name="T24" fmla="*/ 85 w 504"/>
                <a:gd name="T25" fmla="*/ 42 h 251"/>
                <a:gd name="T26" fmla="*/ 239 w 504"/>
                <a:gd name="T27" fmla="*/ 42 h 251"/>
                <a:gd name="T28" fmla="*/ 230 w 504"/>
                <a:gd name="T29" fmla="*/ 107 h 251"/>
                <a:gd name="T30" fmla="*/ 291 w 504"/>
                <a:gd name="T31" fmla="*/ 42 h 251"/>
                <a:gd name="T32" fmla="*/ 445 w 504"/>
                <a:gd name="T33" fmla="*/ 42 h 251"/>
                <a:gd name="T34" fmla="*/ 435 w 504"/>
                <a:gd name="T35" fmla="*/ 107 h 251"/>
                <a:gd name="T36" fmla="*/ 282 w 504"/>
                <a:gd name="T37" fmla="*/ 107 h 251"/>
                <a:gd name="T38" fmla="*/ 291 w 504"/>
                <a:gd name="T39" fmla="*/ 42 h 251"/>
                <a:gd name="T40" fmla="*/ 267 w 504"/>
                <a:gd name="T41" fmla="*/ 206 h 251"/>
                <a:gd name="T42" fmla="*/ 277 w 504"/>
                <a:gd name="T43" fmla="*/ 145 h 251"/>
                <a:gd name="T44" fmla="*/ 431 w 504"/>
                <a:gd name="T45" fmla="*/ 145 h 251"/>
                <a:gd name="T46" fmla="*/ 421 w 504"/>
                <a:gd name="T47" fmla="*/ 206 h 251"/>
                <a:gd name="T48" fmla="*/ 267 w 504"/>
                <a:gd name="T49" fmla="*/ 206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4" h="251">
                  <a:moveTo>
                    <a:pt x="469" y="251"/>
                  </a:moveTo>
                  <a:lnTo>
                    <a:pt x="504" y="0"/>
                  </a:lnTo>
                  <a:lnTo>
                    <a:pt x="36" y="0"/>
                  </a:lnTo>
                  <a:lnTo>
                    <a:pt x="0" y="251"/>
                  </a:lnTo>
                  <a:lnTo>
                    <a:pt x="469" y="251"/>
                  </a:lnTo>
                  <a:close/>
                  <a:moveTo>
                    <a:pt x="215" y="206"/>
                  </a:moveTo>
                  <a:lnTo>
                    <a:pt x="62" y="206"/>
                  </a:lnTo>
                  <a:lnTo>
                    <a:pt x="71" y="145"/>
                  </a:lnTo>
                  <a:lnTo>
                    <a:pt x="225" y="145"/>
                  </a:lnTo>
                  <a:lnTo>
                    <a:pt x="215" y="206"/>
                  </a:lnTo>
                  <a:close/>
                  <a:moveTo>
                    <a:pt x="230" y="107"/>
                  </a:moveTo>
                  <a:lnTo>
                    <a:pt x="76" y="107"/>
                  </a:lnTo>
                  <a:lnTo>
                    <a:pt x="85" y="42"/>
                  </a:lnTo>
                  <a:lnTo>
                    <a:pt x="239" y="42"/>
                  </a:lnTo>
                  <a:lnTo>
                    <a:pt x="230" y="107"/>
                  </a:lnTo>
                  <a:close/>
                  <a:moveTo>
                    <a:pt x="291" y="42"/>
                  </a:moveTo>
                  <a:lnTo>
                    <a:pt x="445" y="42"/>
                  </a:lnTo>
                  <a:lnTo>
                    <a:pt x="435" y="107"/>
                  </a:lnTo>
                  <a:lnTo>
                    <a:pt x="282" y="107"/>
                  </a:lnTo>
                  <a:lnTo>
                    <a:pt x="291" y="42"/>
                  </a:lnTo>
                  <a:close/>
                  <a:moveTo>
                    <a:pt x="267" y="206"/>
                  </a:moveTo>
                  <a:lnTo>
                    <a:pt x="277" y="145"/>
                  </a:lnTo>
                  <a:lnTo>
                    <a:pt x="431" y="145"/>
                  </a:lnTo>
                  <a:lnTo>
                    <a:pt x="421" y="206"/>
                  </a:lnTo>
                  <a:lnTo>
                    <a:pt x="267" y="20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1" name="Freeform 13"/>
            <p:cNvSpPr/>
            <p:nvPr/>
          </p:nvSpPr>
          <p:spPr bwMode="auto">
            <a:xfrm>
              <a:off x="9746376" y="4405211"/>
              <a:ext cx="24552" cy="12130"/>
            </a:xfrm>
            <a:custGeom>
              <a:avLst/>
              <a:gdLst>
                <a:gd name="T0" fmla="*/ 114 w 168"/>
                <a:gd name="T1" fmla="*/ 0 h 83"/>
                <a:gd name="T2" fmla="*/ 85 w 168"/>
                <a:gd name="T3" fmla="*/ 38 h 83"/>
                <a:gd name="T4" fmla="*/ 7 w 168"/>
                <a:gd name="T5" fmla="*/ 38 h 83"/>
                <a:gd name="T6" fmla="*/ 0 w 168"/>
                <a:gd name="T7" fmla="*/ 83 h 83"/>
                <a:gd name="T8" fmla="*/ 114 w 168"/>
                <a:gd name="T9" fmla="*/ 83 h 83"/>
                <a:gd name="T10" fmla="*/ 168 w 168"/>
                <a:gd name="T11" fmla="*/ 0 h 83"/>
                <a:gd name="T12" fmla="*/ 114 w 168"/>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68" h="83">
                  <a:moveTo>
                    <a:pt x="114" y="0"/>
                  </a:moveTo>
                  <a:lnTo>
                    <a:pt x="85" y="38"/>
                  </a:lnTo>
                  <a:lnTo>
                    <a:pt x="7" y="38"/>
                  </a:lnTo>
                  <a:lnTo>
                    <a:pt x="0" y="83"/>
                  </a:lnTo>
                  <a:lnTo>
                    <a:pt x="114" y="83"/>
                  </a:lnTo>
                  <a:lnTo>
                    <a:pt x="168" y="0"/>
                  </a:lnTo>
                  <a:lnTo>
                    <a:pt x="11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2" name="Freeform 14"/>
            <p:cNvSpPr/>
            <p:nvPr/>
          </p:nvSpPr>
          <p:spPr bwMode="auto">
            <a:xfrm>
              <a:off x="9793726" y="4405211"/>
              <a:ext cx="22068" cy="12130"/>
            </a:xfrm>
            <a:custGeom>
              <a:avLst/>
              <a:gdLst>
                <a:gd name="T0" fmla="*/ 54 w 151"/>
                <a:gd name="T1" fmla="*/ 0 h 83"/>
                <a:gd name="T2" fmla="*/ 73 w 151"/>
                <a:gd name="T3" fmla="*/ 38 h 83"/>
                <a:gd name="T4" fmla="*/ 151 w 151"/>
                <a:gd name="T5" fmla="*/ 38 h 83"/>
                <a:gd name="T6" fmla="*/ 147 w 151"/>
                <a:gd name="T7" fmla="*/ 83 h 83"/>
                <a:gd name="T8" fmla="*/ 36 w 151"/>
                <a:gd name="T9" fmla="*/ 83 h 83"/>
                <a:gd name="T10" fmla="*/ 0 w 151"/>
                <a:gd name="T11" fmla="*/ 0 h 83"/>
                <a:gd name="T12" fmla="*/ 54 w 151"/>
                <a:gd name="T13" fmla="*/ 0 h 83"/>
              </a:gdLst>
              <a:ahLst/>
              <a:cxnLst>
                <a:cxn ang="0">
                  <a:pos x="T0" y="T1"/>
                </a:cxn>
                <a:cxn ang="0">
                  <a:pos x="T2" y="T3"/>
                </a:cxn>
                <a:cxn ang="0">
                  <a:pos x="T4" y="T5"/>
                </a:cxn>
                <a:cxn ang="0">
                  <a:pos x="T6" y="T7"/>
                </a:cxn>
                <a:cxn ang="0">
                  <a:pos x="T8" y="T9"/>
                </a:cxn>
                <a:cxn ang="0">
                  <a:pos x="T10" y="T11"/>
                </a:cxn>
                <a:cxn ang="0">
                  <a:pos x="T12" y="T13"/>
                </a:cxn>
              </a:cxnLst>
              <a:rect l="0" t="0" r="r" b="b"/>
              <a:pathLst>
                <a:path w="151" h="83">
                  <a:moveTo>
                    <a:pt x="54" y="0"/>
                  </a:moveTo>
                  <a:lnTo>
                    <a:pt x="73" y="38"/>
                  </a:lnTo>
                  <a:lnTo>
                    <a:pt x="151" y="38"/>
                  </a:lnTo>
                  <a:lnTo>
                    <a:pt x="147" y="83"/>
                  </a:lnTo>
                  <a:lnTo>
                    <a:pt x="36" y="83"/>
                  </a:lnTo>
                  <a:lnTo>
                    <a:pt x="0" y="0"/>
                  </a:lnTo>
                  <a:lnTo>
                    <a:pt x="54" y="0"/>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3" name="Freeform 15"/>
            <p:cNvSpPr/>
            <p:nvPr/>
          </p:nvSpPr>
          <p:spPr bwMode="auto">
            <a:xfrm>
              <a:off x="9742284" y="4420118"/>
              <a:ext cx="20314" cy="27037"/>
            </a:xfrm>
            <a:custGeom>
              <a:avLst/>
              <a:gdLst>
                <a:gd name="T0" fmla="*/ 59 w 139"/>
                <a:gd name="T1" fmla="*/ 185 h 185"/>
                <a:gd name="T2" fmla="*/ 0 w 139"/>
                <a:gd name="T3" fmla="*/ 185 h 185"/>
                <a:gd name="T4" fmla="*/ 68 w 139"/>
                <a:gd name="T5" fmla="*/ 106 h 185"/>
                <a:gd name="T6" fmla="*/ 85 w 139"/>
                <a:gd name="T7" fmla="*/ 0 h 185"/>
                <a:gd name="T8" fmla="*/ 139 w 139"/>
                <a:gd name="T9" fmla="*/ 0 h 185"/>
                <a:gd name="T10" fmla="*/ 125 w 139"/>
                <a:gd name="T11" fmla="*/ 106 h 185"/>
                <a:gd name="T12" fmla="*/ 59 w 139"/>
                <a:gd name="T13" fmla="*/ 185 h 185"/>
              </a:gdLst>
              <a:ahLst/>
              <a:cxnLst>
                <a:cxn ang="0">
                  <a:pos x="T0" y="T1"/>
                </a:cxn>
                <a:cxn ang="0">
                  <a:pos x="T2" y="T3"/>
                </a:cxn>
                <a:cxn ang="0">
                  <a:pos x="T4" y="T5"/>
                </a:cxn>
                <a:cxn ang="0">
                  <a:pos x="T6" y="T7"/>
                </a:cxn>
                <a:cxn ang="0">
                  <a:pos x="T8" y="T9"/>
                </a:cxn>
                <a:cxn ang="0">
                  <a:pos x="T10" y="T11"/>
                </a:cxn>
                <a:cxn ang="0">
                  <a:pos x="T12" y="T13"/>
                </a:cxn>
              </a:cxnLst>
              <a:rect l="0" t="0" r="r" b="b"/>
              <a:pathLst>
                <a:path w="139" h="185">
                  <a:moveTo>
                    <a:pt x="59" y="185"/>
                  </a:moveTo>
                  <a:lnTo>
                    <a:pt x="0" y="185"/>
                  </a:lnTo>
                  <a:lnTo>
                    <a:pt x="68" y="106"/>
                  </a:lnTo>
                  <a:lnTo>
                    <a:pt x="85" y="0"/>
                  </a:lnTo>
                  <a:lnTo>
                    <a:pt x="139" y="0"/>
                  </a:lnTo>
                  <a:lnTo>
                    <a:pt x="125" y="106"/>
                  </a:lnTo>
                  <a:lnTo>
                    <a:pt x="59"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4" name="Freeform 16"/>
            <p:cNvSpPr/>
            <p:nvPr/>
          </p:nvSpPr>
          <p:spPr bwMode="auto">
            <a:xfrm>
              <a:off x="9794749" y="4420118"/>
              <a:ext cx="11838" cy="27037"/>
            </a:xfrm>
            <a:custGeom>
              <a:avLst/>
              <a:gdLst>
                <a:gd name="T0" fmla="*/ 55 w 81"/>
                <a:gd name="T1" fmla="*/ 185 h 185"/>
                <a:gd name="T2" fmla="*/ 0 w 81"/>
                <a:gd name="T3" fmla="*/ 185 h 185"/>
                <a:gd name="T4" fmla="*/ 26 w 81"/>
                <a:gd name="T5" fmla="*/ 0 h 185"/>
                <a:gd name="T6" fmla="*/ 81 w 81"/>
                <a:gd name="T7" fmla="*/ 0 h 185"/>
                <a:gd name="T8" fmla="*/ 55 w 81"/>
                <a:gd name="T9" fmla="*/ 185 h 185"/>
              </a:gdLst>
              <a:ahLst/>
              <a:cxnLst>
                <a:cxn ang="0">
                  <a:pos x="T0" y="T1"/>
                </a:cxn>
                <a:cxn ang="0">
                  <a:pos x="T2" y="T3"/>
                </a:cxn>
                <a:cxn ang="0">
                  <a:pos x="T4" y="T5"/>
                </a:cxn>
                <a:cxn ang="0">
                  <a:pos x="T6" y="T7"/>
                </a:cxn>
                <a:cxn ang="0">
                  <a:pos x="T8" y="T9"/>
                </a:cxn>
              </a:cxnLst>
              <a:rect l="0" t="0" r="r" b="b"/>
              <a:pathLst>
                <a:path w="81" h="185">
                  <a:moveTo>
                    <a:pt x="55" y="185"/>
                  </a:moveTo>
                  <a:lnTo>
                    <a:pt x="0" y="185"/>
                  </a:lnTo>
                  <a:lnTo>
                    <a:pt x="26" y="0"/>
                  </a:lnTo>
                  <a:lnTo>
                    <a:pt x="81" y="0"/>
                  </a:lnTo>
                  <a:lnTo>
                    <a:pt x="55" y="185"/>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5" name="Freeform 17"/>
            <p:cNvSpPr/>
            <p:nvPr/>
          </p:nvSpPr>
          <p:spPr bwMode="auto">
            <a:xfrm>
              <a:off x="9723139" y="4460015"/>
              <a:ext cx="85494" cy="79356"/>
            </a:xfrm>
            <a:custGeom>
              <a:avLst/>
              <a:gdLst>
                <a:gd name="T0" fmla="*/ 497 w 585"/>
                <a:gd name="T1" fmla="*/ 0 h 543"/>
                <a:gd name="T2" fmla="*/ 431 w 585"/>
                <a:gd name="T3" fmla="*/ 427 h 543"/>
                <a:gd name="T4" fmla="*/ 192 w 585"/>
                <a:gd name="T5" fmla="*/ 0 h 543"/>
                <a:gd name="T6" fmla="*/ 81 w 585"/>
                <a:gd name="T7" fmla="*/ 0 h 543"/>
                <a:gd name="T8" fmla="*/ 0 w 585"/>
                <a:gd name="T9" fmla="*/ 543 h 543"/>
                <a:gd name="T10" fmla="*/ 88 w 585"/>
                <a:gd name="T11" fmla="*/ 543 h 543"/>
                <a:gd name="T12" fmla="*/ 152 w 585"/>
                <a:gd name="T13" fmla="*/ 113 h 543"/>
                <a:gd name="T14" fmla="*/ 391 w 585"/>
                <a:gd name="T15" fmla="*/ 543 h 543"/>
                <a:gd name="T16" fmla="*/ 502 w 585"/>
                <a:gd name="T17" fmla="*/ 543 h 543"/>
                <a:gd name="T18" fmla="*/ 585 w 585"/>
                <a:gd name="T19" fmla="*/ 0 h 543"/>
                <a:gd name="T20" fmla="*/ 497 w 585"/>
                <a:gd name="T21"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5" h="543">
                  <a:moveTo>
                    <a:pt x="497" y="0"/>
                  </a:moveTo>
                  <a:lnTo>
                    <a:pt x="431" y="427"/>
                  </a:lnTo>
                  <a:lnTo>
                    <a:pt x="192" y="0"/>
                  </a:lnTo>
                  <a:lnTo>
                    <a:pt x="81" y="0"/>
                  </a:lnTo>
                  <a:lnTo>
                    <a:pt x="0" y="543"/>
                  </a:lnTo>
                  <a:lnTo>
                    <a:pt x="88" y="543"/>
                  </a:lnTo>
                  <a:lnTo>
                    <a:pt x="152" y="113"/>
                  </a:lnTo>
                  <a:lnTo>
                    <a:pt x="391" y="543"/>
                  </a:lnTo>
                  <a:lnTo>
                    <a:pt x="502" y="543"/>
                  </a:lnTo>
                  <a:lnTo>
                    <a:pt x="585" y="0"/>
                  </a:lnTo>
                  <a:lnTo>
                    <a:pt x="497"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18"/>
            <p:cNvSpPr/>
            <p:nvPr/>
          </p:nvSpPr>
          <p:spPr bwMode="auto">
            <a:xfrm>
              <a:off x="9656790" y="4460015"/>
              <a:ext cx="68833" cy="79356"/>
            </a:xfrm>
            <a:custGeom>
              <a:avLst/>
              <a:gdLst>
                <a:gd name="T0" fmla="*/ 95 w 199"/>
                <a:gd name="T1" fmla="*/ 36 h 229"/>
                <a:gd name="T2" fmla="*/ 194 w 199"/>
                <a:gd name="T3" fmla="*/ 36 h 229"/>
                <a:gd name="T4" fmla="*/ 199 w 199"/>
                <a:gd name="T5" fmla="*/ 0 h 229"/>
                <a:gd name="T6" fmla="*/ 77 w 199"/>
                <a:gd name="T7" fmla="*/ 0 h 229"/>
                <a:gd name="T8" fmla="*/ 16 w 199"/>
                <a:gd name="T9" fmla="*/ 53 h 229"/>
                <a:gd name="T10" fmla="*/ 0 w 199"/>
                <a:gd name="T11" fmla="*/ 167 h 229"/>
                <a:gd name="T12" fmla="*/ 23 w 199"/>
                <a:gd name="T13" fmla="*/ 200 h 229"/>
                <a:gd name="T14" fmla="*/ 15 w 199"/>
                <a:gd name="T15" fmla="*/ 219 h 229"/>
                <a:gd name="T16" fmla="*/ 45 w 199"/>
                <a:gd name="T17" fmla="*/ 229 h 229"/>
                <a:gd name="T18" fmla="*/ 165 w 199"/>
                <a:gd name="T19" fmla="*/ 229 h 229"/>
                <a:gd name="T20" fmla="*/ 170 w 199"/>
                <a:gd name="T21" fmla="*/ 192 h 229"/>
                <a:gd name="T22" fmla="*/ 73 w 199"/>
                <a:gd name="T23" fmla="*/ 192 h 229"/>
                <a:gd name="T24" fmla="*/ 38 w 199"/>
                <a:gd name="T25" fmla="*/ 159 h 229"/>
                <a:gd name="T26" fmla="*/ 50 w 199"/>
                <a:gd name="T27" fmla="*/ 70 h 229"/>
                <a:gd name="T28" fmla="*/ 95 w 199"/>
                <a:gd name="T29" fmla="*/ 3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9" h="229">
                  <a:moveTo>
                    <a:pt x="95" y="36"/>
                  </a:moveTo>
                  <a:cubicBezTo>
                    <a:pt x="194" y="36"/>
                    <a:pt x="194" y="36"/>
                    <a:pt x="194" y="36"/>
                  </a:cubicBezTo>
                  <a:cubicBezTo>
                    <a:pt x="199" y="0"/>
                    <a:pt x="199" y="0"/>
                    <a:pt x="199" y="0"/>
                  </a:cubicBezTo>
                  <a:cubicBezTo>
                    <a:pt x="77" y="0"/>
                    <a:pt x="77" y="0"/>
                    <a:pt x="77" y="0"/>
                  </a:cubicBezTo>
                  <a:cubicBezTo>
                    <a:pt x="47" y="0"/>
                    <a:pt x="20" y="24"/>
                    <a:pt x="16" y="53"/>
                  </a:cubicBezTo>
                  <a:cubicBezTo>
                    <a:pt x="0" y="167"/>
                    <a:pt x="0" y="167"/>
                    <a:pt x="0" y="167"/>
                  </a:cubicBezTo>
                  <a:cubicBezTo>
                    <a:pt x="15" y="170"/>
                    <a:pt x="26" y="186"/>
                    <a:pt x="23" y="200"/>
                  </a:cubicBezTo>
                  <a:cubicBezTo>
                    <a:pt x="22" y="207"/>
                    <a:pt x="20" y="214"/>
                    <a:pt x="15" y="219"/>
                  </a:cubicBezTo>
                  <a:cubicBezTo>
                    <a:pt x="24" y="225"/>
                    <a:pt x="32" y="229"/>
                    <a:pt x="45" y="229"/>
                  </a:cubicBezTo>
                  <a:cubicBezTo>
                    <a:pt x="165" y="229"/>
                    <a:pt x="165" y="229"/>
                    <a:pt x="165" y="229"/>
                  </a:cubicBezTo>
                  <a:cubicBezTo>
                    <a:pt x="170" y="192"/>
                    <a:pt x="170" y="192"/>
                    <a:pt x="170" y="192"/>
                  </a:cubicBezTo>
                  <a:cubicBezTo>
                    <a:pt x="73" y="192"/>
                    <a:pt x="73" y="192"/>
                    <a:pt x="73" y="192"/>
                  </a:cubicBezTo>
                  <a:cubicBezTo>
                    <a:pt x="54" y="192"/>
                    <a:pt x="35" y="181"/>
                    <a:pt x="38" y="159"/>
                  </a:cubicBezTo>
                  <a:cubicBezTo>
                    <a:pt x="50" y="70"/>
                    <a:pt x="50" y="70"/>
                    <a:pt x="50" y="70"/>
                  </a:cubicBezTo>
                  <a:cubicBezTo>
                    <a:pt x="54" y="45"/>
                    <a:pt x="71" y="36"/>
                    <a:pt x="95" y="36"/>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Oval 19"/>
            <p:cNvSpPr>
              <a:spLocks noChangeArrowheads="1"/>
            </p:cNvSpPr>
            <p:nvPr/>
          </p:nvSpPr>
          <p:spPr bwMode="auto">
            <a:xfrm>
              <a:off x="9643637" y="4518618"/>
              <a:ext cx="19729" cy="19729"/>
            </a:xfrm>
            <a:prstGeom prst="ellipse">
              <a:avLst/>
            </a:pr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48" name="Freeform 20"/>
            <p:cNvSpPr/>
            <p:nvPr/>
          </p:nvSpPr>
          <p:spPr bwMode="auto">
            <a:xfrm>
              <a:off x="9173933" y="4477991"/>
              <a:ext cx="461082" cy="63426"/>
            </a:xfrm>
            <a:custGeom>
              <a:avLst/>
              <a:gdLst>
                <a:gd name="T0" fmla="*/ 1295 w 1334"/>
                <a:gd name="T1" fmla="*/ 170 h 183"/>
                <a:gd name="T2" fmla="*/ 730 w 1334"/>
                <a:gd name="T3" fmla="*/ 64 h 183"/>
                <a:gd name="T4" fmla="*/ 118 w 1334"/>
                <a:gd name="T5" fmla="*/ 132 h 183"/>
                <a:gd name="T6" fmla="*/ 0 w 1334"/>
                <a:gd name="T7" fmla="*/ 177 h 183"/>
                <a:gd name="T8" fmla="*/ 72 w 1334"/>
                <a:gd name="T9" fmla="*/ 140 h 183"/>
                <a:gd name="T10" fmla="*/ 723 w 1334"/>
                <a:gd name="T11" fmla="*/ 24 h 183"/>
                <a:gd name="T12" fmla="*/ 1334 w 1334"/>
                <a:gd name="T13" fmla="*/ 183 h 183"/>
                <a:gd name="T14" fmla="*/ 1295 w 1334"/>
                <a:gd name="T15" fmla="*/ 170 h 1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4" h="183">
                  <a:moveTo>
                    <a:pt x="1295" y="170"/>
                  </a:moveTo>
                  <a:cubicBezTo>
                    <a:pt x="1224" y="146"/>
                    <a:pt x="1037" y="81"/>
                    <a:pt x="730" y="64"/>
                  </a:cubicBezTo>
                  <a:cubicBezTo>
                    <a:pt x="436" y="47"/>
                    <a:pt x="227" y="99"/>
                    <a:pt x="118" y="132"/>
                  </a:cubicBezTo>
                  <a:cubicBezTo>
                    <a:pt x="100" y="139"/>
                    <a:pt x="0" y="177"/>
                    <a:pt x="0" y="177"/>
                  </a:cubicBezTo>
                  <a:cubicBezTo>
                    <a:pt x="0" y="177"/>
                    <a:pt x="60" y="146"/>
                    <a:pt x="72" y="140"/>
                  </a:cubicBezTo>
                  <a:cubicBezTo>
                    <a:pt x="85" y="132"/>
                    <a:pt x="336" y="0"/>
                    <a:pt x="723" y="24"/>
                  </a:cubicBezTo>
                  <a:cubicBezTo>
                    <a:pt x="1085" y="47"/>
                    <a:pt x="1303" y="163"/>
                    <a:pt x="1334" y="183"/>
                  </a:cubicBezTo>
                  <a:cubicBezTo>
                    <a:pt x="1334" y="183"/>
                    <a:pt x="1310" y="175"/>
                    <a:pt x="1295" y="170"/>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1"/>
            <p:cNvSpPr/>
            <p:nvPr/>
          </p:nvSpPr>
          <p:spPr bwMode="auto">
            <a:xfrm>
              <a:off x="9167649" y="4366337"/>
              <a:ext cx="138251" cy="153304"/>
            </a:xfrm>
            <a:custGeom>
              <a:avLst/>
              <a:gdLst>
                <a:gd name="T0" fmla="*/ 212 w 400"/>
                <a:gd name="T1" fmla="*/ 405 h 442"/>
                <a:gd name="T2" fmla="*/ 231 w 400"/>
                <a:gd name="T3" fmla="*/ 271 h 442"/>
                <a:gd name="T4" fmla="*/ 400 w 400"/>
                <a:gd name="T5" fmla="*/ 0 h 442"/>
                <a:gd name="T6" fmla="*/ 311 w 400"/>
                <a:gd name="T7" fmla="*/ 0 h 442"/>
                <a:gd name="T8" fmla="*/ 195 w 400"/>
                <a:gd name="T9" fmla="*/ 192 h 442"/>
                <a:gd name="T10" fmla="*/ 87 w 400"/>
                <a:gd name="T11" fmla="*/ 0 h 442"/>
                <a:gd name="T12" fmla="*/ 0 w 400"/>
                <a:gd name="T13" fmla="*/ 0 h 442"/>
                <a:gd name="T14" fmla="*/ 148 w 400"/>
                <a:gd name="T15" fmla="*/ 263 h 442"/>
                <a:gd name="T16" fmla="*/ 121 w 400"/>
                <a:gd name="T17" fmla="*/ 442 h 442"/>
                <a:gd name="T18" fmla="*/ 212 w 400"/>
                <a:gd name="T19" fmla="*/ 405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442">
                  <a:moveTo>
                    <a:pt x="212" y="405"/>
                  </a:moveTo>
                  <a:cubicBezTo>
                    <a:pt x="231" y="271"/>
                    <a:pt x="231" y="271"/>
                    <a:pt x="231" y="271"/>
                  </a:cubicBezTo>
                  <a:cubicBezTo>
                    <a:pt x="400" y="0"/>
                    <a:pt x="400" y="0"/>
                    <a:pt x="400" y="0"/>
                  </a:cubicBezTo>
                  <a:cubicBezTo>
                    <a:pt x="311" y="0"/>
                    <a:pt x="311" y="0"/>
                    <a:pt x="311" y="0"/>
                  </a:cubicBezTo>
                  <a:cubicBezTo>
                    <a:pt x="195" y="192"/>
                    <a:pt x="195" y="192"/>
                    <a:pt x="195" y="192"/>
                  </a:cubicBezTo>
                  <a:cubicBezTo>
                    <a:pt x="87" y="0"/>
                    <a:pt x="87" y="0"/>
                    <a:pt x="87" y="0"/>
                  </a:cubicBezTo>
                  <a:cubicBezTo>
                    <a:pt x="0" y="0"/>
                    <a:pt x="0" y="0"/>
                    <a:pt x="0" y="0"/>
                  </a:cubicBezTo>
                  <a:cubicBezTo>
                    <a:pt x="148" y="263"/>
                    <a:pt x="148" y="263"/>
                    <a:pt x="148" y="263"/>
                  </a:cubicBezTo>
                  <a:cubicBezTo>
                    <a:pt x="145" y="288"/>
                    <a:pt x="121" y="442"/>
                    <a:pt x="121" y="442"/>
                  </a:cubicBezTo>
                  <a:cubicBezTo>
                    <a:pt x="121" y="442"/>
                    <a:pt x="148" y="429"/>
                    <a:pt x="212" y="405"/>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2"/>
            <p:cNvSpPr/>
            <p:nvPr/>
          </p:nvSpPr>
          <p:spPr bwMode="auto">
            <a:xfrm>
              <a:off x="9550690" y="4366629"/>
              <a:ext cx="105515" cy="158858"/>
            </a:xfrm>
            <a:custGeom>
              <a:avLst/>
              <a:gdLst>
                <a:gd name="T0" fmla="*/ 183 w 305"/>
                <a:gd name="T1" fmla="*/ 448 h 458"/>
                <a:gd name="T2" fmla="*/ 213 w 305"/>
                <a:gd name="T3" fmla="*/ 428 h 458"/>
                <a:gd name="T4" fmla="*/ 232 w 305"/>
                <a:gd name="T5" fmla="*/ 405 h 458"/>
                <a:gd name="T6" fmla="*/ 246 w 305"/>
                <a:gd name="T7" fmla="*/ 373 h 458"/>
                <a:gd name="T8" fmla="*/ 305 w 305"/>
                <a:gd name="T9" fmla="*/ 0 h 458"/>
                <a:gd name="T10" fmla="*/ 228 w 305"/>
                <a:gd name="T11" fmla="*/ 0 h 458"/>
                <a:gd name="T12" fmla="*/ 181 w 305"/>
                <a:gd name="T13" fmla="*/ 312 h 458"/>
                <a:gd name="T14" fmla="*/ 112 w 305"/>
                <a:gd name="T15" fmla="*/ 397 h 458"/>
                <a:gd name="T16" fmla="*/ 0 w 305"/>
                <a:gd name="T17" fmla="*/ 398 h 458"/>
                <a:gd name="T18" fmla="*/ 160 w 305"/>
                <a:gd name="T19" fmla="*/ 458 h 458"/>
                <a:gd name="T20" fmla="*/ 183 w 305"/>
                <a:gd name="T21" fmla="*/ 44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458">
                  <a:moveTo>
                    <a:pt x="183" y="448"/>
                  </a:moveTo>
                  <a:cubicBezTo>
                    <a:pt x="194" y="442"/>
                    <a:pt x="204" y="435"/>
                    <a:pt x="213" y="428"/>
                  </a:cubicBezTo>
                  <a:cubicBezTo>
                    <a:pt x="220" y="421"/>
                    <a:pt x="227" y="413"/>
                    <a:pt x="232" y="405"/>
                  </a:cubicBezTo>
                  <a:cubicBezTo>
                    <a:pt x="238" y="396"/>
                    <a:pt x="244" y="386"/>
                    <a:pt x="246" y="373"/>
                  </a:cubicBezTo>
                  <a:cubicBezTo>
                    <a:pt x="250" y="351"/>
                    <a:pt x="305" y="0"/>
                    <a:pt x="305" y="0"/>
                  </a:cubicBezTo>
                  <a:cubicBezTo>
                    <a:pt x="228" y="0"/>
                    <a:pt x="228" y="0"/>
                    <a:pt x="228" y="0"/>
                  </a:cubicBezTo>
                  <a:cubicBezTo>
                    <a:pt x="228" y="0"/>
                    <a:pt x="185" y="293"/>
                    <a:pt x="181" y="312"/>
                  </a:cubicBezTo>
                  <a:cubicBezTo>
                    <a:pt x="177" y="327"/>
                    <a:pt x="163" y="389"/>
                    <a:pt x="112" y="397"/>
                  </a:cubicBezTo>
                  <a:cubicBezTo>
                    <a:pt x="71" y="403"/>
                    <a:pt x="0" y="398"/>
                    <a:pt x="0" y="398"/>
                  </a:cubicBezTo>
                  <a:cubicBezTo>
                    <a:pt x="70" y="418"/>
                    <a:pt x="122" y="441"/>
                    <a:pt x="160" y="458"/>
                  </a:cubicBezTo>
                  <a:cubicBezTo>
                    <a:pt x="167" y="455"/>
                    <a:pt x="176" y="451"/>
                    <a:pt x="183" y="448"/>
                  </a:cubicBez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
            <p:cNvSpPr/>
            <p:nvPr/>
          </p:nvSpPr>
          <p:spPr bwMode="auto">
            <a:xfrm>
              <a:off x="9406593" y="4366629"/>
              <a:ext cx="161781" cy="137082"/>
            </a:xfrm>
            <a:custGeom>
              <a:avLst/>
              <a:gdLst>
                <a:gd name="T0" fmla="*/ 468 w 468"/>
                <a:gd name="T1" fmla="*/ 0 h 395"/>
                <a:gd name="T2" fmla="*/ 387 w 468"/>
                <a:gd name="T3" fmla="*/ 0 h 395"/>
                <a:gd name="T4" fmla="*/ 332 w 468"/>
                <a:gd name="T5" fmla="*/ 358 h 395"/>
                <a:gd name="T6" fmla="*/ 132 w 468"/>
                <a:gd name="T7" fmla="*/ 0 h 395"/>
                <a:gd name="T8" fmla="*/ 49 w 468"/>
                <a:gd name="T9" fmla="*/ 0 h 395"/>
                <a:gd name="T10" fmla="*/ 0 w 468"/>
                <a:gd name="T11" fmla="*/ 326 h 395"/>
                <a:gd name="T12" fmla="*/ 22 w 468"/>
                <a:gd name="T13" fmla="*/ 327 h 395"/>
                <a:gd name="T14" fmla="*/ 74 w 468"/>
                <a:gd name="T15" fmla="*/ 330 h 395"/>
                <a:gd name="T16" fmla="*/ 107 w 468"/>
                <a:gd name="T17" fmla="*/ 109 h 395"/>
                <a:gd name="T18" fmla="*/ 245 w 468"/>
                <a:gd name="T19" fmla="*/ 355 h 395"/>
                <a:gd name="T20" fmla="*/ 408 w 468"/>
                <a:gd name="T21" fmla="*/ 395 h 395"/>
                <a:gd name="T22" fmla="*/ 468 w 468"/>
                <a:gd name="T2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8" h="395">
                  <a:moveTo>
                    <a:pt x="468" y="0"/>
                  </a:moveTo>
                  <a:cubicBezTo>
                    <a:pt x="387" y="0"/>
                    <a:pt x="387" y="0"/>
                    <a:pt x="387" y="0"/>
                  </a:cubicBezTo>
                  <a:cubicBezTo>
                    <a:pt x="332" y="358"/>
                    <a:pt x="332" y="358"/>
                    <a:pt x="332" y="358"/>
                  </a:cubicBezTo>
                  <a:cubicBezTo>
                    <a:pt x="301" y="297"/>
                    <a:pt x="132" y="0"/>
                    <a:pt x="132" y="0"/>
                  </a:cubicBezTo>
                  <a:cubicBezTo>
                    <a:pt x="49" y="0"/>
                    <a:pt x="49" y="0"/>
                    <a:pt x="49" y="0"/>
                  </a:cubicBezTo>
                  <a:cubicBezTo>
                    <a:pt x="0" y="326"/>
                    <a:pt x="0" y="326"/>
                    <a:pt x="0" y="326"/>
                  </a:cubicBezTo>
                  <a:cubicBezTo>
                    <a:pt x="9" y="326"/>
                    <a:pt x="12" y="326"/>
                    <a:pt x="22" y="327"/>
                  </a:cubicBezTo>
                  <a:cubicBezTo>
                    <a:pt x="39" y="328"/>
                    <a:pt x="57" y="329"/>
                    <a:pt x="74" y="330"/>
                  </a:cubicBezTo>
                  <a:cubicBezTo>
                    <a:pt x="107" y="109"/>
                    <a:pt x="107" y="109"/>
                    <a:pt x="107" y="109"/>
                  </a:cubicBezTo>
                  <a:cubicBezTo>
                    <a:pt x="107" y="109"/>
                    <a:pt x="191" y="257"/>
                    <a:pt x="245" y="355"/>
                  </a:cubicBezTo>
                  <a:cubicBezTo>
                    <a:pt x="318" y="367"/>
                    <a:pt x="383" y="388"/>
                    <a:pt x="408" y="395"/>
                  </a:cubicBezTo>
                  <a:lnTo>
                    <a:pt x="468"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4"/>
            <p:cNvSpPr/>
            <p:nvPr/>
          </p:nvSpPr>
          <p:spPr bwMode="auto">
            <a:xfrm>
              <a:off x="9253435" y="4366629"/>
              <a:ext cx="146874" cy="135621"/>
            </a:xfrm>
            <a:custGeom>
              <a:avLst/>
              <a:gdLst>
                <a:gd name="T0" fmla="*/ 335 w 425"/>
                <a:gd name="T1" fmla="*/ 0 h 391"/>
                <a:gd name="T2" fmla="*/ 226 w 425"/>
                <a:gd name="T3" fmla="*/ 0 h 391"/>
                <a:gd name="T4" fmla="*/ 0 w 425"/>
                <a:gd name="T5" fmla="*/ 391 h 391"/>
                <a:gd name="T6" fmla="*/ 304 w 425"/>
                <a:gd name="T7" fmla="*/ 330 h 391"/>
                <a:gd name="T8" fmla="*/ 150 w 425"/>
                <a:gd name="T9" fmla="*/ 272 h 391"/>
                <a:gd name="T10" fmla="*/ 272 w 425"/>
                <a:gd name="T11" fmla="*/ 60 h 391"/>
                <a:gd name="T12" fmla="*/ 349 w 425"/>
                <a:gd name="T13" fmla="*/ 327 h 391"/>
                <a:gd name="T14" fmla="*/ 389 w 425"/>
                <a:gd name="T15" fmla="*/ 326 h 391"/>
                <a:gd name="T16" fmla="*/ 425 w 425"/>
                <a:gd name="T17" fmla="*/ 326 h 391"/>
                <a:gd name="T18" fmla="*/ 335 w 425"/>
                <a:gd name="T1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5" h="391">
                  <a:moveTo>
                    <a:pt x="335" y="0"/>
                  </a:moveTo>
                  <a:cubicBezTo>
                    <a:pt x="314" y="0"/>
                    <a:pt x="256" y="0"/>
                    <a:pt x="226" y="0"/>
                  </a:cubicBezTo>
                  <a:cubicBezTo>
                    <a:pt x="208" y="32"/>
                    <a:pt x="0" y="391"/>
                    <a:pt x="0" y="391"/>
                  </a:cubicBezTo>
                  <a:cubicBezTo>
                    <a:pt x="138" y="341"/>
                    <a:pt x="268" y="333"/>
                    <a:pt x="304" y="330"/>
                  </a:cubicBezTo>
                  <a:cubicBezTo>
                    <a:pt x="150" y="272"/>
                    <a:pt x="150" y="272"/>
                    <a:pt x="150" y="272"/>
                  </a:cubicBezTo>
                  <a:cubicBezTo>
                    <a:pt x="272" y="60"/>
                    <a:pt x="272" y="60"/>
                    <a:pt x="272" y="60"/>
                  </a:cubicBezTo>
                  <a:cubicBezTo>
                    <a:pt x="349" y="327"/>
                    <a:pt x="349" y="327"/>
                    <a:pt x="349" y="327"/>
                  </a:cubicBezTo>
                  <a:cubicBezTo>
                    <a:pt x="370" y="326"/>
                    <a:pt x="368" y="326"/>
                    <a:pt x="389" y="326"/>
                  </a:cubicBezTo>
                  <a:cubicBezTo>
                    <a:pt x="397" y="326"/>
                    <a:pt x="417" y="326"/>
                    <a:pt x="425" y="326"/>
                  </a:cubicBezTo>
                  <a:lnTo>
                    <a:pt x="335" y="0"/>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5"/>
            <p:cNvSpPr/>
            <p:nvPr/>
          </p:nvSpPr>
          <p:spPr bwMode="auto">
            <a:xfrm>
              <a:off x="9324314" y="4423917"/>
              <a:ext cx="29959" cy="41212"/>
            </a:xfrm>
            <a:custGeom>
              <a:avLst/>
              <a:gdLst>
                <a:gd name="T0" fmla="*/ 205 w 205"/>
                <a:gd name="T1" fmla="*/ 282 h 282"/>
                <a:gd name="T2" fmla="*/ 0 w 205"/>
                <a:gd name="T3" fmla="*/ 213 h 282"/>
                <a:gd name="T4" fmla="*/ 123 w 205"/>
                <a:gd name="T5" fmla="*/ 0 h 282"/>
                <a:gd name="T6" fmla="*/ 205 w 205"/>
                <a:gd name="T7" fmla="*/ 282 h 282"/>
              </a:gdLst>
              <a:ahLst/>
              <a:cxnLst>
                <a:cxn ang="0">
                  <a:pos x="T0" y="T1"/>
                </a:cxn>
                <a:cxn ang="0">
                  <a:pos x="T2" y="T3"/>
                </a:cxn>
                <a:cxn ang="0">
                  <a:pos x="T4" y="T5"/>
                </a:cxn>
                <a:cxn ang="0">
                  <a:pos x="T6" y="T7"/>
                </a:cxn>
              </a:cxnLst>
              <a:rect l="0" t="0" r="r" b="b"/>
              <a:pathLst>
                <a:path w="205" h="282">
                  <a:moveTo>
                    <a:pt x="205" y="282"/>
                  </a:moveTo>
                  <a:lnTo>
                    <a:pt x="0" y="213"/>
                  </a:lnTo>
                  <a:lnTo>
                    <a:pt x="123" y="0"/>
                  </a:lnTo>
                  <a:lnTo>
                    <a:pt x="205" y="282"/>
                  </a:lnTo>
                  <a:close/>
                </a:path>
              </a:pathLst>
            </a:custGeom>
            <a:solidFill>
              <a:srgbClr val="D7282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6"/>
            <p:cNvSpPr>
              <a:spLocks noEditPoints="1"/>
            </p:cNvSpPr>
            <p:nvPr/>
          </p:nvSpPr>
          <p:spPr bwMode="auto">
            <a:xfrm>
              <a:off x="9190155" y="4545655"/>
              <a:ext cx="39751" cy="36682"/>
            </a:xfrm>
            <a:custGeom>
              <a:avLst/>
              <a:gdLst>
                <a:gd name="T0" fmla="*/ 24 w 115"/>
                <a:gd name="T1" fmla="*/ 52 h 106"/>
                <a:gd name="T2" fmla="*/ 14 w 115"/>
                <a:gd name="T3" fmla="*/ 33 h 106"/>
                <a:gd name="T4" fmla="*/ 21 w 115"/>
                <a:gd name="T5" fmla="*/ 84 h 106"/>
                <a:gd name="T6" fmla="*/ 7 w 115"/>
                <a:gd name="T7" fmla="*/ 104 h 106"/>
                <a:gd name="T8" fmla="*/ 13 w 115"/>
                <a:gd name="T9" fmla="*/ 81 h 106"/>
                <a:gd name="T10" fmla="*/ 31 w 115"/>
                <a:gd name="T11" fmla="*/ 70 h 106"/>
                <a:gd name="T12" fmla="*/ 38 w 115"/>
                <a:gd name="T13" fmla="*/ 16 h 106"/>
                <a:gd name="T14" fmla="*/ 16 w 115"/>
                <a:gd name="T15" fmla="*/ 11 h 106"/>
                <a:gd name="T16" fmla="*/ 38 w 115"/>
                <a:gd name="T17" fmla="*/ 16 h 106"/>
                <a:gd name="T18" fmla="*/ 33 w 115"/>
                <a:gd name="T19" fmla="*/ 106 h 106"/>
                <a:gd name="T20" fmla="*/ 41 w 115"/>
                <a:gd name="T21" fmla="*/ 94 h 106"/>
                <a:gd name="T22" fmla="*/ 60 w 115"/>
                <a:gd name="T23" fmla="*/ 90 h 106"/>
                <a:gd name="T24" fmla="*/ 83 w 115"/>
                <a:gd name="T25" fmla="*/ 14 h 106"/>
                <a:gd name="T26" fmla="*/ 114 w 115"/>
                <a:gd name="T27" fmla="*/ 24 h 106"/>
                <a:gd name="T28" fmla="*/ 104 w 115"/>
                <a:gd name="T29" fmla="*/ 33 h 106"/>
                <a:gd name="T30" fmla="*/ 49 w 115"/>
                <a:gd name="T31" fmla="*/ 20 h 106"/>
                <a:gd name="T32" fmla="*/ 39 w 115"/>
                <a:gd name="T33" fmla="*/ 32 h 106"/>
                <a:gd name="T34" fmla="*/ 41 w 115"/>
                <a:gd name="T35" fmla="*/ 14 h 106"/>
                <a:gd name="T36" fmla="*/ 68 w 115"/>
                <a:gd name="T37" fmla="*/ 3 h 106"/>
                <a:gd name="T38" fmla="*/ 83 w 115"/>
                <a:gd name="T39" fmla="*/ 14 h 106"/>
                <a:gd name="T40" fmla="*/ 98 w 115"/>
                <a:gd name="T41" fmla="*/ 30 h 106"/>
                <a:gd name="T42" fmla="*/ 83 w 115"/>
                <a:gd name="T43" fmla="*/ 36 h 106"/>
                <a:gd name="T44" fmla="*/ 77 w 115"/>
                <a:gd name="T45" fmla="*/ 46 h 106"/>
                <a:gd name="T46" fmla="*/ 101 w 115"/>
                <a:gd name="T47" fmla="*/ 58 h 106"/>
                <a:gd name="T48" fmla="*/ 98 w 115"/>
                <a:gd name="T49" fmla="*/ 83 h 106"/>
                <a:gd name="T50" fmla="*/ 92 w 115"/>
                <a:gd name="T51" fmla="*/ 89 h 106"/>
                <a:gd name="T52" fmla="*/ 97 w 115"/>
                <a:gd name="T53" fmla="*/ 105 h 106"/>
                <a:gd name="T54" fmla="*/ 75 w 115"/>
                <a:gd name="T55" fmla="*/ 89 h 106"/>
                <a:gd name="T56" fmla="*/ 38 w 115"/>
                <a:gd name="T57" fmla="*/ 83 h 106"/>
                <a:gd name="T58" fmla="*/ 42 w 115"/>
                <a:gd name="T59" fmla="*/ 58 h 106"/>
                <a:gd name="T60" fmla="*/ 69 w 115"/>
                <a:gd name="T61" fmla="*/ 46 h 106"/>
                <a:gd name="T62" fmla="*/ 66 w 115"/>
                <a:gd name="T63" fmla="*/ 36 h 106"/>
                <a:gd name="T64" fmla="*/ 53 w 115"/>
                <a:gd name="T65" fmla="*/ 30 h 106"/>
                <a:gd name="T66" fmla="*/ 84 w 115"/>
                <a:gd name="T67" fmla="*/ 30 h 106"/>
                <a:gd name="T68" fmla="*/ 68 w 115"/>
                <a:gd name="T69" fmla="*/ 52 h 106"/>
                <a:gd name="T70" fmla="*/ 49 w 115"/>
                <a:gd name="T71" fmla="*/ 61 h 106"/>
                <a:gd name="T72" fmla="*/ 65 w 115"/>
                <a:gd name="T73" fmla="*/ 76 h 106"/>
                <a:gd name="T74" fmla="*/ 48 w 115"/>
                <a:gd name="T75" fmla="*/ 68 h 106"/>
                <a:gd name="T76" fmla="*/ 65 w 115"/>
                <a:gd name="T77" fmla="*/ 76 h 106"/>
                <a:gd name="T78" fmla="*/ 94 w 115"/>
                <a:gd name="T79" fmla="*/ 52 h 106"/>
                <a:gd name="T80" fmla="*/ 75 w 115"/>
                <a:gd name="T81" fmla="*/ 61 h 106"/>
                <a:gd name="T82" fmla="*/ 91 w 115"/>
                <a:gd name="T83" fmla="*/ 76 h 106"/>
                <a:gd name="T84" fmla="*/ 74 w 115"/>
                <a:gd name="T85" fmla="*/ 68 h 106"/>
                <a:gd name="T86" fmla="*/ 91 w 115"/>
                <a:gd name="T87"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5" h="106">
                  <a:moveTo>
                    <a:pt x="30" y="45"/>
                  </a:moveTo>
                  <a:cubicBezTo>
                    <a:pt x="28" y="47"/>
                    <a:pt x="26" y="50"/>
                    <a:pt x="24" y="52"/>
                  </a:cubicBezTo>
                  <a:cubicBezTo>
                    <a:pt x="22" y="50"/>
                    <a:pt x="17" y="46"/>
                    <a:pt x="8" y="40"/>
                  </a:cubicBezTo>
                  <a:cubicBezTo>
                    <a:pt x="10" y="38"/>
                    <a:pt x="12" y="36"/>
                    <a:pt x="14" y="33"/>
                  </a:cubicBezTo>
                  <a:cubicBezTo>
                    <a:pt x="22" y="38"/>
                    <a:pt x="27" y="42"/>
                    <a:pt x="30" y="45"/>
                  </a:cubicBezTo>
                  <a:close/>
                  <a:moveTo>
                    <a:pt x="21" y="84"/>
                  </a:moveTo>
                  <a:cubicBezTo>
                    <a:pt x="18" y="87"/>
                    <a:pt x="16" y="90"/>
                    <a:pt x="14" y="93"/>
                  </a:cubicBezTo>
                  <a:cubicBezTo>
                    <a:pt x="12" y="96"/>
                    <a:pt x="9" y="100"/>
                    <a:pt x="7" y="104"/>
                  </a:cubicBezTo>
                  <a:cubicBezTo>
                    <a:pt x="5" y="101"/>
                    <a:pt x="2" y="99"/>
                    <a:pt x="0" y="97"/>
                  </a:cubicBezTo>
                  <a:cubicBezTo>
                    <a:pt x="5" y="93"/>
                    <a:pt x="9" y="87"/>
                    <a:pt x="13" y="81"/>
                  </a:cubicBezTo>
                  <a:cubicBezTo>
                    <a:pt x="18" y="74"/>
                    <a:pt x="22" y="69"/>
                    <a:pt x="25" y="64"/>
                  </a:cubicBezTo>
                  <a:cubicBezTo>
                    <a:pt x="27" y="66"/>
                    <a:pt x="28" y="68"/>
                    <a:pt x="31" y="70"/>
                  </a:cubicBezTo>
                  <a:cubicBezTo>
                    <a:pt x="26" y="76"/>
                    <a:pt x="23" y="80"/>
                    <a:pt x="21" y="84"/>
                  </a:cubicBezTo>
                  <a:close/>
                  <a:moveTo>
                    <a:pt x="38" y="16"/>
                  </a:moveTo>
                  <a:cubicBezTo>
                    <a:pt x="35" y="18"/>
                    <a:pt x="33" y="20"/>
                    <a:pt x="32" y="23"/>
                  </a:cubicBezTo>
                  <a:cubicBezTo>
                    <a:pt x="24" y="16"/>
                    <a:pt x="19" y="12"/>
                    <a:pt x="16" y="11"/>
                  </a:cubicBezTo>
                  <a:cubicBezTo>
                    <a:pt x="18" y="8"/>
                    <a:pt x="20" y="6"/>
                    <a:pt x="21" y="4"/>
                  </a:cubicBezTo>
                  <a:cubicBezTo>
                    <a:pt x="29" y="10"/>
                    <a:pt x="35" y="14"/>
                    <a:pt x="38" y="16"/>
                  </a:cubicBezTo>
                  <a:close/>
                  <a:moveTo>
                    <a:pt x="49" y="97"/>
                  </a:moveTo>
                  <a:cubicBezTo>
                    <a:pt x="43" y="100"/>
                    <a:pt x="38" y="103"/>
                    <a:pt x="33" y="106"/>
                  </a:cubicBezTo>
                  <a:cubicBezTo>
                    <a:pt x="31" y="104"/>
                    <a:pt x="30" y="102"/>
                    <a:pt x="28" y="100"/>
                  </a:cubicBezTo>
                  <a:cubicBezTo>
                    <a:pt x="32" y="98"/>
                    <a:pt x="36" y="96"/>
                    <a:pt x="41" y="94"/>
                  </a:cubicBezTo>
                  <a:cubicBezTo>
                    <a:pt x="45" y="91"/>
                    <a:pt x="50" y="88"/>
                    <a:pt x="54" y="84"/>
                  </a:cubicBezTo>
                  <a:cubicBezTo>
                    <a:pt x="56" y="86"/>
                    <a:pt x="58" y="88"/>
                    <a:pt x="60" y="90"/>
                  </a:cubicBezTo>
                  <a:cubicBezTo>
                    <a:pt x="58" y="91"/>
                    <a:pt x="54" y="93"/>
                    <a:pt x="49" y="97"/>
                  </a:cubicBezTo>
                  <a:close/>
                  <a:moveTo>
                    <a:pt x="83" y="14"/>
                  </a:moveTo>
                  <a:cubicBezTo>
                    <a:pt x="115" y="14"/>
                    <a:pt x="115" y="14"/>
                    <a:pt x="115" y="14"/>
                  </a:cubicBezTo>
                  <a:cubicBezTo>
                    <a:pt x="115" y="18"/>
                    <a:pt x="114" y="21"/>
                    <a:pt x="114" y="24"/>
                  </a:cubicBezTo>
                  <a:cubicBezTo>
                    <a:pt x="113" y="27"/>
                    <a:pt x="113" y="30"/>
                    <a:pt x="113" y="33"/>
                  </a:cubicBezTo>
                  <a:cubicBezTo>
                    <a:pt x="104" y="33"/>
                    <a:pt x="104" y="33"/>
                    <a:pt x="104" y="33"/>
                  </a:cubicBezTo>
                  <a:cubicBezTo>
                    <a:pt x="106" y="20"/>
                    <a:pt x="106" y="20"/>
                    <a:pt x="106" y="20"/>
                  </a:cubicBezTo>
                  <a:cubicBezTo>
                    <a:pt x="49" y="20"/>
                    <a:pt x="49" y="20"/>
                    <a:pt x="49" y="20"/>
                  </a:cubicBezTo>
                  <a:cubicBezTo>
                    <a:pt x="47" y="32"/>
                    <a:pt x="47" y="32"/>
                    <a:pt x="47" y="32"/>
                  </a:cubicBezTo>
                  <a:cubicBezTo>
                    <a:pt x="39" y="32"/>
                    <a:pt x="39" y="32"/>
                    <a:pt x="39" y="32"/>
                  </a:cubicBezTo>
                  <a:cubicBezTo>
                    <a:pt x="39" y="29"/>
                    <a:pt x="40" y="26"/>
                    <a:pt x="40" y="23"/>
                  </a:cubicBezTo>
                  <a:cubicBezTo>
                    <a:pt x="41" y="20"/>
                    <a:pt x="41" y="17"/>
                    <a:pt x="41" y="14"/>
                  </a:cubicBezTo>
                  <a:cubicBezTo>
                    <a:pt x="73" y="14"/>
                    <a:pt x="73" y="14"/>
                    <a:pt x="73" y="14"/>
                  </a:cubicBezTo>
                  <a:cubicBezTo>
                    <a:pt x="72" y="11"/>
                    <a:pt x="71" y="7"/>
                    <a:pt x="68" y="3"/>
                  </a:cubicBezTo>
                  <a:cubicBezTo>
                    <a:pt x="72" y="2"/>
                    <a:pt x="75" y="1"/>
                    <a:pt x="77" y="0"/>
                  </a:cubicBezTo>
                  <a:cubicBezTo>
                    <a:pt x="80" y="5"/>
                    <a:pt x="82" y="10"/>
                    <a:pt x="83" y="14"/>
                  </a:cubicBezTo>
                  <a:close/>
                  <a:moveTo>
                    <a:pt x="84" y="30"/>
                  </a:moveTo>
                  <a:cubicBezTo>
                    <a:pt x="88" y="30"/>
                    <a:pt x="93" y="30"/>
                    <a:pt x="98" y="30"/>
                  </a:cubicBezTo>
                  <a:cubicBezTo>
                    <a:pt x="97" y="37"/>
                    <a:pt x="97" y="37"/>
                    <a:pt x="97" y="37"/>
                  </a:cubicBezTo>
                  <a:cubicBezTo>
                    <a:pt x="92" y="37"/>
                    <a:pt x="88" y="36"/>
                    <a:pt x="83" y="36"/>
                  </a:cubicBezTo>
                  <a:cubicBezTo>
                    <a:pt x="78" y="36"/>
                    <a:pt x="78" y="36"/>
                    <a:pt x="78" y="36"/>
                  </a:cubicBezTo>
                  <a:cubicBezTo>
                    <a:pt x="77" y="46"/>
                    <a:pt x="77" y="46"/>
                    <a:pt x="77" y="46"/>
                  </a:cubicBezTo>
                  <a:cubicBezTo>
                    <a:pt x="103" y="46"/>
                    <a:pt x="103" y="46"/>
                    <a:pt x="103" y="46"/>
                  </a:cubicBezTo>
                  <a:cubicBezTo>
                    <a:pt x="103" y="50"/>
                    <a:pt x="102" y="54"/>
                    <a:pt x="101" y="58"/>
                  </a:cubicBezTo>
                  <a:cubicBezTo>
                    <a:pt x="99" y="71"/>
                    <a:pt x="99" y="71"/>
                    <a:pt x="99" y="71"/>
                  </a:cubicBezTo>
                  <a:cubicBezTo>
                    <a:pt x="99" y="75"/>
                    <a:pt x="98" y="79"/>
                    <a:pt x="98" y="83"/>
                  </a:cubicBezTo>
                  <a:cubicBezTo>
                    <a:pt x="82" y="83"/>
                    <a:pt x="82" y="83"/>
                    <a:pt x="82" y="83"/>
                  </a:cubicBezTo>
                  <a:cubicBezTo>
                    <a:pt x="85" y="84"/>
                    <a:pt x="88" y="87"/>
                    <a:pt x="92" y="89"/>
                  </a:cubicBezTo>
                  <a:cubicBezTo>
                    <a:pt x="96" y="92"/>
                    <a:pt x="100" y="95"/>
                    <a:pt x="104" y="98"/>
                  </a:cubicBezTo>
                  <a:cubicBezTo>
                    <a:pt x="101" y="101"/>
                    <a:pt x="99" y="103"/>
                    <a:pt x="97" y="105"/>
                  </a:cubicBezTo>
                  <a:cubicBezTo>
                    <a:pt x="93" y="102"/>
                    <a:pt x="89" y="99"/>
                    <a:pt x="86" y="96"/>
                  </a:cubicBezTo>
                  <a:cubicBezTo>
                    <a:pt x="82" y="93"/>
                    <a:pt x="78" y="91"/>
                    <a:pt x="75" y="89"/>
                  </a:cubicBezTo>
                  <a:cubicBezTo>
                    <a:pt x="78" y="86"/>
                    <a:pt x="79" y="84"/>
                    <a:pt x="80" y="83"/>
                  </a:cubicBezTo>
                  <a:cubicBezTo>
                    <a:pt x="38" y="83"/>
                    <a:pt x="38" y="83"/>
                    <a:pt x="38" y="83"/>
                  </a:cubicBezTo>
                  <a:cubicBezTo>
                    <a:pt x="39" y="79"/>
                    <a:pt x="40" y="75"/>
                    <a:pt x="40" y="71"/>
                  </a:cubicBezTo>
                  <a:cubicBezTo>
                    <a:pt x="42" y="58"/>
                    <a:pt x="42" y="58"/>
                    <a:pt x="42" y="58"/>
                  </a:cubicBezTo>
                  <a:cubicBezTo>
                    <a:pt x="43" y="54"/>
                    <a:pt x="43" y="50"/>
                    <a:pt x="43" y="46"/>
                  </a:cubicBezTo>
                  <a:cubicBezTo>
                    <a:pt x="69" y="46"/>
                    <a:pt x="69" y="46"/>
                    <a:pt x="69" y="46"/>
                  </a:cubicBezTo>
                  <a:cubicBezTo>
                    <a:pt x="70" y="36"/>
                    <a:pt x="70" y="36"/>
                    <a:pt x="70" y="36"/>
                  </a:cubicBezTo>
                  <a:cubicBezTo>
                    <a:pt x="66" y="36"/>
                    <a:pt x="66" y="36"/>
                    <a:pt x="66" y="36"/>
                  </a:cubicBezTo>
                  <a:cubicBezTo>
                    <a:pt x="61" y="36"/>
                    <a:pt x="57" y="37"/>
                    <a:pt x="52" y="37"/>
                  </a:cubicBezTo>
                  <a:cubicBezTo>
                    <a:pt x="53" y="30"/>
                    <a:pt x="53" y="30"/>
                    <a:pt x="53" y="30"/>
                  </a:cubicBezTo>
                  <a:cubicBezTo>
                    <a:pt x="58" y="30"/>
                    <a:pt x="62" y="30"/>
                    <a:pt x="66" y="30"/>
                  </a:cubicBezTo>
                  <a:lnTo>
                    <a:pt x="84" y="30"/>
                  </a:lnTo>
                  <a:close/>
                  <a:moveTo>
                    <a:pt x="67" y="61"/>
                  </a:moveTo>
                  <a:cubicBezTo>
                    <a:pt x="68" y="52"/>
                    <a:pt x="68" y="52"/>
                    <a:pt x="68" y="52"/>
                  </a:cubicBezTo>
                  <a:cubicBezTo>
                    <a:pt x="50" y="52"/>
                    <a:pt x="50" y="52"/>
                    <a:pt x="50" y="52"/>
                  </a:cubicBezTo>
                  <a:cubicBezTo>
                    <a:pt x="49" y="61"/>
                    <a:pt x="49" y="61"/>
                    <a:pt x="49" y="61"/>
                  </a:cubicBezTo>
                  <a:lnTo>
                    <a:pt x="67" y="61"/>
                  </a:lnTo>
                  <a:close/>
                  <a:moveTo>
                    <a:pt x="65" y="76"/>
                  </a:moveTo>
                  <a:cubicBezTo>
                    <a:pt x="66" y="68"/>
                    <a:pt x="66" y="68"/>
                    <a:pt x="66" y="68"/>
                  </a:cubicBezTo>
                  <a:cubicBezTo>
                    <a:pt x="48" y="68"/>
                    <a:pt x="48" y="68"/>
                    <a:pt x="48" y="68"/>
                  </a:cubicBezTo>
                  <a:cubicBezTo>
                    <a:pt x="47" y="76"/>
                    <a:pt x="47" y="76"/>
                    <a:pt x="47" y="76"/>
                  </a:cubicBezTo>
                  <a:lnTo>
                    <a:pt x="65" y="76"/>
                  </a:lnTo>
                  <a:close/>
                  <a:moveTo>
                    <a:pt x="93" y="61"/>
                  </a:moveTo>
                  <a:cubicBezTo>
                    <a:pt x="94" y="52"/>
                    <a:pt x="94" y="52"/>
                    <a:pt x="94" y="52"/>
                  </a:cubicBezTo>
                  <a:cubicBezTo>
                    <a:pt x="76" y="52"/>
                    <a:pt x="76" y="52"/>
                    <a:pt x="76" y="52"/>
                  </a:cubicBezTo>
                  <a:cubicBezTo>
                    <a:pt x="75" y="61"/>
                    <a:pt x="75" y="61"/>
                    <a:pt x="75" y="61"/>
                  </a:cubicBezTo>
                  <a:lnTo>
                    <a:pt x="93" y="61"/>
                  </a:lnTo>
                  <a:close/>
                  <a:moveTo>
                    <a:pt x="91" y="76"/>
                  </a:moveTo>
                  <a:cubicBezTo>
                    <a:pt x="92" y="68"/>
                    <a:pt x="92" y="68"/>
                    <a:pt x="92" y="68"/>
                  </a:cubicBezTo>
                  <a:cubicBezTo>
                    <a:pt x="74" y="68"/>
                    <a:pt x="74" y="68"/>
                    <a:pt x="74" y="68"/>
                  </a:cubicBezTo>
                  <a:cubicBezTo>
                    <a:pt x="72" y="76"/>
                    <a:pt x="72" y="76"/>
                    <a:pt x="72" y="76"/>
                  </a:cubicBezTo>
                  <a:lnTo>
                    <a:pt x="91" y="7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5" name="Freeform 27"/>
            <p:cNvSpPr>
              <a:spLocks noEditPoints="1"/>
            </p:cNvSpPr>
            <p:nvPr/>
          </p:nvSpPr>
          <p:spPr bwMode="auto">
            <a:xfrm>
              <a:off x="9285587" y="4546970"/>
              <a:ext cx="36243" cy="34051"/>
            </a:xfrm>
            <a:custGeom>
              <a:avLst/>
              <a:gdLst>
                <a:gd name="T0" fmla="*/ 90 w 105"/>
                <a:gd name="T1" fmla="*/ 32 h 98"/>
                <a:gd name="T2" fmla="*/ 105 w 105"/>
                <a:gd name="T3" fmla="*/ 31 h 98"/>
                <a:gd name="T4" fmla="*/ 103 w 105"/>
                <a:gd name="T5" fmla="*/ 40 h 98"/>
                <a:gd name="T6" fmla="*/ 89 w 105"/>
                <a:gd name="T7" fmla="*/ 39 h 98"/>
                <a:gd name="T8" fmla="*/ 59 w 105"/>
                <a:gd name="T9" fmla="*/ 39 h 98"/>
                <a:gd name="T10" fmla="*/ 53 w 105"/>
                <a:gd name="T11" fmla="*/ 87 h 98"/>
                <a:gd name="T12" fmla="*/ 47 w 105"/>
                <a:gd name="T13" fmla="*/ 95 h 98"/>
                <a:gd name="T14" fmla="*/ 32 w 105"/>
                <a:gd name="T15" fmla="*/ 98 h 98"/>
                <a:gd name="T16" fmla="*/ 29 w 105"/>
                <a:gd name="T17" fmla="*/ 88 h 98"/>
                <a:gd name="T18" fmla="*/ 41 w 105"/>
                <a:gd name="T19" fmla="*/ 87 h 98"/>
                <a:gd name="T20" fmla="*/ 45 w 105"/>
                <a:gd name="T21" fmla="*/ 83 h 98"/>
                <a:gd name="T22" fmla="*/ 51 w 105"/>
                <a:gd name="T23" fmla="*/ 39 h 98"/>
                <a:gd name="T24" fmla="*/ 22 w 105"/>
                <a:gd name="T25" fmla="*/ 39 h 98"/>
                <a:gd name="T26" fmla="*/ 6 w 105"/>
                <a:gd name="T27" fmla="*/ 40 h 98"/>
                <a:gd name="T28" fmla="*/ 7 w 105"/>
                <a:gd name="T29" fmla="*/ 31 h 98"/>
                <a:gd name="T30" fmla="*/ 23 w 105"/>
                <a:gd name="T31" fmla="*/ 32 h 98"/>
                <a:gd name="T32" fmla="*/ 90 w 105"/>
                <a:gd name="T33" fmla="*/ 32 h 98"/>
                <a:gd name="T34" fmla="*/ 22 w 105"/>
                <a:gd name="T35" fmla="*/ 70 h 98"/>
                <a:gd name="T36" fmla="*/ 8 w 105"/>
                <a:gd name="T37" fmla="*/ 88 h 98"/>
                <a:gd name="T38" fmla="*/ 0 w 105"/>
                <a:gd name="T39" fmla="*/ 83 h 98"/>
                <a:gd name="T40" fmla="*/ 15 w 105"/>
                <a:gd name="T41" fmla="*/ 67 h 98"/>
                <a:gd name="T42" fmla="*/ 27 w 105"/>
                <a:gd name="T43" fmla="*/ 49 h 98"/>
                <a:gd name="T44" fmla="*/ 35 w 105"/>
                <a:gd name="T45" fmla="*/ 53 h 98"/>
                <a:gd name="T46" fmla="*/ 22 w 105"/>
                <a:gd name="T47" fmla="*/ 70 h 98"/>
                <a:gd name="T48" fmla="*/ 81 w 105"/>
                <a:gd name="T49" fmla="*/ 1 h 98"/>
                <a:gd name="T50" fmla="*/ 96 w 105"/>
                <a:gd name="T51" fmla="*/ 0 h 98"/>
                <a:gd name="T52" fmla="*/ 94 w 105"/>
                <a:gd name="T53" fmla="*/ 9 h 98"/>
                <a:gd name="T54" fmla="*/ 80 w 105"/>
                <a:gd name="T55" fmla="*/ 8 h 98"/>
                <a:gd name="T56" fmla="*/ 39 w 105"/>
                <a:gd name="T57" fmla="*/ 8 h 98"/>
                <a:gd name="T58" fmla="*/ 23 w 105"/>
                <a:gd name="T59" fmla="*/ 9 h 98"/>
                <a:gd name="T60" fmla="*/ 24 w 105"/>
                <a:gd name="T61" fmla="*/ 0 h 98"/>
                <a:gd name="T62" fmla="*/ 40 w 105"/>
                <a:gd name="T63" fmla="*/ 1 h 98"/>
                <a:gd name="T64" fmla="*/ 81 w 105"/>
                <a:gd name="T65" fmla="*/ 1 h 98"/>
                <a:gd name="T66" fmla="*/ 97 w 105"/>
                <a:gd name="T67" fmla="*/ 81 h 98"/>
                <a:gd name="T68" fmla="*/ 88 w 105"/>
                <a:gd name="T69" fmla="*/ 86 h 98"/>
                <a:gd name="T70" fmla="*/ 68 w 105"/>
                <a:gd name="T71" fmla="*/ 55 h 98"/>
                <a:gd name="T72" fmla="*/ 76 w 105"/>
                <a:gd name="T73" fmla="*/ 50 h 98"/>
                <a:gd name="T74" fmla="*/ 97 w 105"/>
                <a:gd name="T75" fmla="*/ 8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98">
                  <a:moveTo>
                    <a:pt x="90" y="32"/>
                  </a:moveTo>
                  <a:cubicBezTo>
                    <a:pt x="94" y="32"/>
                    <a:pt x="99" y="31"/>
                    <a:pt x="105" y="31"/>
                  </a:cubicBezTo>
                  <a:cubicBezTo>
                    <a:pt x="103" y="40"/>
                    <a:pt x="103" y="40"/>
                    <a:pt x="103" y="40"/>
                  </a:cubicBezTo>
                  <a:cubicBezTo>
                    <a:pt x="98" y="39"/>
                    <a:pt x="93" y="39"/>
                    <a:pt x="89" y="39"/>
                  </a:cubicBezTo>
                  <a:cubicBezTo>
                    <a:pt x="59" y="39"/>
                    <a:pt x="59" y="39"/>
                    <a:pt x="59" y="39"/>
                  </a:cubicBezTo>
                  <a:cubicBezTo>
                    <a:pt x="53" y="87"/>
                    <a:pt x="53" y="87"/>
                    <a:pt x="53" y="87"/>
                  </a:cubicBezTo>
                  <a:cubicBezTo>
                    <a:pt x="52" y="90"/>
                    <a:pt x="50" y="93"/>
                    <a:pt x="47" y="95"/>
                  </a:cubicBezTo>
                  <a:cubicBezTo>
                    <a:pt x="43" y="96"/>
                    <a:pt x="38" y="97"/>
                    <a:pt x="32" y="98"/>
                  </a:cubicBezTo>
                  <a:cubicBezTo>
                    <a:pt x="32" y="95"/>
                    <a:pt x="31" y="91"/>
                    <a:pt x="29" y="88"/>
                  </a:cubicBezTo>
                  <a:cubicBezTo>
                    <a:pt x="34" y="88"/>
                    <a:pt x="38" y="88"/>
                    <a:pt x="41" y="87"/>
                  </a:cubicBezTo>
                  <a:cubicBezTo>
                    <a:pt x="43" y="87"/>
                    <a:pt x="45" y="85"/>
                    <a:pt x="45" y="83"/>
                  </a:cubicBezTo>
                  <a:cubicBezTo>
                    <a:pt x="51" y="39"/>
                    <a:pt x="51" y="39"/>
                    <a:pt x="51" y="39"/>
                  </a:cubicBezTo>
                  <a:cubicBezTo>
                    <a:pt x="22" y="39"/>
                    <a:pt x="22" y="39"/>
                    <a:pt x="22" y="39"/>
                  </a:cubicBezTo>
                  <a:cubicBezTo>
                    <a:pt x="16" y="39"/>
                    <a:pt x="11" y="39"/>
                    <a:pt x="6" y="40"/>
                  </a:cubicBezTo>
                  <a:cubicBezTo>
                    <a:pt x="7" y="31"/>
                    <a:pt x="7" y="31"/>
                    <a:pt x="7" y="31"/>
                  </a:cubicBezTo>
                  <a:cubicBezTo>
                    <a:pt x="12" y="31"/>
                    <a:pt x="18" y="32"/>
                    <a:pt x="23" y="32"/>
                  </a:cubicBezTo>
                  <a:lnTo>
                    <a:pt x="90" y="32"/>
                  </a:lnTo>
                  <a:close/>
                  <a:moveTo>
                    <a:pt x="22" y="70"/>
                  </a:moveTo>
                  <a:cubicBezTo>
                    <a:pt x="18" y="76"/>
                    <a:pt x="13" y="82"/>
                    <a:pt x="8" y="88"/>
                  </a:cubicBezTo>
                  <a:cubicBezTo>
                    <a:pt x="6" y="86"/>
                    <a:pt x="3" y="84"/>
                    <a:pt x="0" y="83"/>
                  </a:cubicBezTo>
                  <a:cubicBezTo>
                    <a:pt x="5" y="78"/>
                    <a:pt x="10" y="72"/>
                    <a:pt x="15" y="67"/>
                  </a:cubicBezTo>
                  <a:cubicBezTo>
                    <a:pt x="19" y="61"/>
                    <a:pt x="23" y="55"/>
                    <a:pt x="27" y="49"/>
                  </a:cubicBezTo>
                  <a:cubicBezTo>
                    <a:pt x="29" y="51"/>
                    <a:pt x="32" y="52"/>
                    <a:pt x="35" y="53"/>
                  </a:cubicBezTo>
                  <a:cubicBezTo>
                    <a:pt x="31" y="58"/>
                    <a:pt x="27" y="64"/>
                    <a:pt x="22" y="70"/>
                  </a:cubicBezTo>
                  <a:close/>
                  <a:moveTo>
                    <a:pt x="81" y="1"/>
                  </a:moveTo>
                  <a:cubicBezTo>
                    <a:pt x="85" y="1"/>
                    <a:pt x="90" y="1"/>
                    <a:pt x="96" y="0"/>
                  </a:cubicBezTo>
                  <a:cubicBezTo>
                    <a:pt x="94" y="9"/>
                    <a:pt x="94" y="9"/>
                    <a:pt x="94" y="9"/>
                  </a:cubicBezTo>
                  <a:cubicBezTo>
                    <a:pt x="89" y="9"/>
                    <a:pt x="84" y="8"/>
                    <a:pt x="80" y="8"/>
                  </a:cubicBezTo>
                  <a:cubicBezTo>
                    <a:pt x="39" y="8"/>
                    <a:pt x="39" y="8"/>
                    <a:pt x="39" y="8"/>
                  </a:cubicBezTo>
                  <a:cubicBezTo>
                    <a:pt x="33" y="8"/>
                    <a:pt x="28" y="9"/>
                    <a:pt x="23" y="9"/>
                  </a:cubicBezTo>
                  <a:cubicBezTo>
                    <a:pt x="24" y="0"/>
                    <a:pt x="24" y="0"/>
                    <a:pt x="24" y="0"/>
                  </a:cubicBezTo>
                  <a:cubicBezTo>
                    <a:pt x="29" y="1"/>
                    <a:pt x="34" y="1"/>
                    <a:pt x="40" y="1"/>
                  </a:cubicBezTo>
                  <a:lnTo>
                    <a:pt x="81" y="1"/>
                  </a:lnTo>
                  <a:close/>
                  <a:moveTo>
                    <a:pt x="97" y="81"/>
                  </a:moveTo>
                  <a:cubicBezTo>
                    <a:pt x="93" y="83"/>
                    <a:pt x="90" y="85"/>
                    <a:pt x="88" y="86"/>
                  </a:cubicBezTo>
                  <a:cubicBezTo>
                    <a:pt x="85" y="79"/>
                    <a:pt x="78" y="69"/>
                    <a:pt x="68" y="55"/>
                  </a:cubicBezTo>
                  <a:cubicBezTo>
                    <a:pt x="71" y="54"/>
                    <a:pt x="73" y="52"/>
                    <a:pt x="76" y="50"/>
                  </a:cubicBezTo>
                  <a:cubicBezTo>
                    <a:pt x="85" y="63"/>
                    <a:pt x="92" y="73"/>
                    <a:pt x="97" y="81"/>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6" name="Freeform 28"/>
            <p:cNvSpPr>
              <a:spLocks noEditPoints="1"/>
            </p:cNvSpPr>
            <p:nvPr/>
          </p:nvSpPr>
          <p:spPr bwMode="auto">
            <a:xfrm>
              <a:off x="9380287" y="4545947"/>
              <a:ext cx="35659" cy="36097"/>
            </a:xfrm>
            <a:custGeom>
              <a:avLst/>
              <a:gdLst>
                <a:gd name="T0" fmla="*/ 26 w 103"/>
                <a:gd name="T1" fmla="*/ 35 h 104"/>
                <a:gd name="T2" fmla="*/ 23 w 103"/>
                <a:gd name="T3" fmla="*/ 53 h 104"/>
                <a:gd name="T4" fmla="*/ 19 w 103"/>
                <a:gd name="T5" fmla="*/ 80 h 104"/>
                <a:gd name="T6" fmla="*/ 30 w 103"/>
                <a:gd name="T7" fmla="*/ 69 h 104"/>
                <a:gd name="T8" fmla="*/ 33 w 103"/>
                <a:gd name="T9" fmla="*/ 78 h 104"/>
                <a:gd name="T10" fmla="*/ 21 w 103"/>
                <a:gd name="T11" fmla="*/ 89 h 104"/>
                <a:gd name="T12" fmla="*/ 11 w 103"/>
                <a:gd name="T13" fmla="*/ 99 h 104"/>
                <a:gd name="T14" fmla="*/ 5 w 103"/>
                <a:gd name="T15" fmla="*/ 92 h 104"/>
                <a:gd name="T16" fmla="*/ 10 w 103"/>
                <a:gd name="T17" fmla="*/ 81 h 104"/>
                <a:gd name="T18" fmla="*/ 16 w 103"/>
                <a:gd name="T19" fmla="*/ 42 h 104"/>
                <a:gd name="T20" fmla="*/ 0 w 103"/>
                <a:gd name="T21" fmla="*/ 43 h 104"/>
                <a:gd name="T22" fmla="*/ 1 w 103"/>
                <a:gd name="T23" fmla="*/ 34 h 104"/>
                <a:gd name="T24" fmla="*/ 13 w 103"/>
                <a:gd name="T25" fmla="*/ 35 h 104"/>
                <a:gd name="T26" fmla="*/ 26 w 103"/>
                <a:gd name="T27" fmla="*/ 35 h 104"/>
                <a:gd name="T28" fmla="*/ 34 w 103"/>
                <a:gd name="T29" fmla="*/ 18 h 104"/>
                <a:gd name="T30" fmla="*/ 26 w 103"/>
                <a:gd name="T31" fmla="*/ 24 h 104"/>
                <a:gd name="T32" fmla="*/ 13 w 103"/>
                <a:gd name="T33" fmla="*/ 6 h 104"/>
                <a:gd name="T34" fmla="*/ 20 w 103"/>
                <a:gd name="T35" fmla="*/ 0 h 104"/>
                <a:gd name="T36" fmla="*/ 34 w 103"/>
                <a:gd name="T37" fmla="*/ 18 h 104"/>
                <a:gd name="T38" fmla="*/ 35 w 103"/>
                <a:gd name="T39" fmla="*/ 47 h 104"/>
                <a:gd name="T40" fmla="*/ 51 w 103"/>
                <a:gd name="T41" fmla="*/ 48 h 104"/>
                <a:gd name="T42" fmla="*/ 91 w 103"/>
                <a:gd name="T43" fmla="*/ 48 h 104"/>
                <a:gd name="T44" fmla="*/ 81 w 103"/>
                <a:gd name="T45" fmla="*/ 65 h 104"/>
                <a:gd name="T46" fmla="*/ 66 w 103"/>
                <a:gd name="T47" fmla="*/ 84 h 104"/>
                <a:gd name="T48" fmla="*/ 98 w 103"/>
                <a:gd name="T49" fmla="*/ 94 h 104"/>
                <a:gd name="T50" fmla="*/ 91 w 103"/>
                <a:gd name="T51" fmla="*/ 103 h 104"/>
                <a:gd name="T52" fmla="*/ 59 w 103"/>
                <a:gd name="T53" fmla="*/ 89 h 104"/>
                <a:gd name="T54" fmla="*/ 44 w 103"/>
                <a:gd name="T55" fmla="*/ 97 h 104"/>
                <a:gd name="T56" fmla="*/ 25 w 103"/>
                <a:gd name="T57" fmla="*/ 104 h 104"/>
                <a:gd name="T58" fmla="*/ 20 w 103"/>
                <a:gd name="T59" fmla="*/ 98 h 104"/>
                <a:gd name="T60" fmla="*/ 39 w 103"/>
                <a:gd name="T61" fmla="*/ 92 h 104"/>
                <a:gd name="T62" fmla="*/ 53 w 103"/>
                <a:gd name="T63" fmla="*/ 84 h 104"/>
                <a:gd name="T64" fmla="*/ 41 w 103"/>
                <a:gd name="T65" fmla="*/ 55 h 104"/>
                <a:gd name="T66" fmla="*/ 34 w 103"/>
                <a:gd name="T67" fmla="*/ 55 h 104"/>
                <a:gd name="T68" fmla="*/ 35 w 103"/>
                <a:gd name="T69" fmla="*/ 47 h 104"/>
                <a:gd name="T70" fmla="*/ 81 w 103"/>
                <a:gd name="T71" fmla="*/ 43 h 104"/>
                <a:gd name="T72" fmla="*/ 74 w 103"/>
                <a:gd name="T73" fmla="*/ 37 h 104"/>
                <a:gd name="T74" fmla="*/ 78 w 103"/>
                <a:gd name="T75" fmla="*/ 12 h 104"/>
                <a:gd name="T76" fmla="*/ 58 w 103"/>
                <a:gd name="T77" fmla="*/ 12 h 104"/>
                <a:gd name="T78" fmla="*/ 52 w 103"/>
                <a:gd name="T79" fmla="*/ 31 h 104"/>
                <a:gd name="T80" fmla="*/ 38 w 103"/>
                <a:gd name="T81" fmla="*/ 46 h 104"/>
                <a:gd name="T82" fmla="*/ 32 w 103"/>
                <a:gd name="T83" fmla="*/ 41 h 104"/>
                <a:gd name="T84" fmla="*/ 47 w 103"/>
                <a:gd name="T85" fmla="*/ 23 h 104"/>
                <a:gd name="T86" fmla="*/ 51 w 103"/>
                <a:gd name="T87" fmla="*/ 5 h 104"/>
                <a:gd name="T88" fmla="*/ 88 w 103"/>
                <a:gd name="T89" fmla="*/ 5 h 104"/>
                <a:gd name="T90" fmla="*/ 86 w 103"/>
                <a:gd name="T91" fmla="*/ 18 h 104"/>
                <a:gd name="T92" fmla="*/ 84 w 103"/>
                <a:gd name="T93" fmla="*/ 30 h 104"/>
                <a:gd name="T94" fmla="*/ 86 w 103"/>
                <a:gd name="T95" fmla="*/ 34 h 104"/>
                <a:gd name="T96" fmla="*/ 93 w 103"/>
                <a:gd name="T97" fmla="*/ 35 h 104"/>
                <a:gd name="T98" fmla="*/ 103 w 103"/>
                <a:gd name="T99" fmla="*/ 34 h 104"/>
                <a:gd name="T100" fmla="*/ 102 w 103"/>
                <a:gd name="T101" fmla="*/ 43 h 104"/>
                <a:gd name="T102" fmla="*/ 81 w 103"/>
                <a:gd name="T103" fmla="*/ 43 h 104"/>
                <a:gd name="T104" fmla="*/ 78 w 103"/>
                <a:gd name="T105" fmla="*/ 55 h 104"/>
                <a:gd name="T106" fmla="*/ 50 w 103"/>
                <a:gd name="T107" fmla="*/ 55 h 104"/>
                <a:gd name="T108" fmla="*/ 61 w 103"/>
                <a:gd name="T109" fmla="*/ 78 h 104"/>
                <a:gd name="T110" fmla="*/ 78 w 103"/>
                <a:gd name="T111" fmla="*/ 5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3" h="104">
                  <a:moveTo>
                    <a:pt x="26" y="35"/>
                  </a:moveTo>
                  <a:cubicBezTo>
                    <a:pt x="25" y="40"/>
                    <a:pt x="24" y="46"/>
                    <a:pt x="23" y="53"/>
                  </a:cubicBezTo>
                  <a:cubicBezTo>
                    <a:pt x="19" y="80"/>
                    <a:pt x="19" y="80"/>
                    <a:pt x="19" y="80"/>
                  </a:cubicBezTo>
                  <a:cubicBezTo>
                    <a:pt x="23" y="76"/>
                    <a:pt x="27" y="73"/>
                    <a:pt x="30" y="69"/>
                  </a:cubicBezTo>
                  <a:cubicBezTo>
                    <a:pt x="31" y="72"/>
                    <a:pt x="32" y="75"/>
                    <a:pt x="33" y="78"/>
                  </a:cubicBezTo>
                  <a:cubicBezTo>
                    <a:pt x="29" y="82"/>
                    <a:pt x="25" y="85"/>
                    <a:pt x="21" y="89"/>
                  </a:cubicBezTo>
                  <a:cubicBezTo>
                    <a:pt x="18" y="92"/>
                    <a:pt x="14" y="95"/>
                    <a:pt x="11" y="99"/>
                  </a:cubicBezTo>
                  <a:cubicBezTo>
                    <a:pt x="9" y="96"/>
                    <a:pt x="8" y="94"/>
                    <a:pt x="5" y="92"/>
                  </a:cubicBezTo>
                  <a:cubicBezTo>
                    <a:pt x="8" y="89"/>
                    <a:pt x="10" y="86"/>
                    <a:pt x="10" y="81"/>
                  </a:cubicBezTo>
                  <a:cubicBezTo>
                    <a:pt x="16" y="42"/>
                    <a:pt x="16" y="42"/>
                    <a:pt x="16" y="42"/>
                  </a:cubicBezTo>
                  <a:cubicBezTo>
                    <a:pt x="10" y="42"/>
                    <a:pt x="4" y="43"/>
                    <a:pt x="0" y="43"/>
                  </a:cubicBezTo>
                  <a:cubicBezTo>
                    <a:pt x="1" y="34"/>
                    <a:pt x="1" y="34"/>
                    <a:pt x="1" y="34"/>
                  </a:cubicBezTo>
                  <a:cubicBezTo>
                    <a:pt x="5" y="35"/>
                    <a:pt x="9" y="35"/>
                    <a:pt x="13" y="35"/>
                  </a:cubicBezTo>
                  <a:lnTo>
                    <a:pt x="26" y="35"/>
                  </a:lnTo>
                  <a:close/>
                  <a:moveTo>
                    <a:pt x="34" y="18"/>
                  </a:moveTo>
                  <a:cubicBezTo>
                    <a:pt x="32" y="20"/>
                    <a:pt x="29" y="22"/>
                    <a:pt x="26" y="24"/>
                  </a:cubicBezTo>
                  <a:cubicBezTo>
                    <a:pt x="22" y="17"/>
                    <a:pt x="18" y="11"/>
                    <a:pt x="13" y="6"/>
                  </a:cubicBezTo>
                  <a:cubicBezTo>
                    <a:pt x="15" y="5"/>
                    <a:pt x="17" y="3"/>
                    <a:pt x="20" y="0"/>
                  </a:cubicBezTo>
                  <a:cubicBezTo>
                    <a:pt x="24" y="4"/>
                    <a:pt x="29" y="10"/>
                    <a:pt x="34" y="18"/>
                  </a:cubicBezTo>
                  <a:close/>
                  <a:moveTo>
                    <a:pt x="35" y="47"/>
                  </a:moveTo>
                  <a:cubicBezTo>
                    <a:pt x="40" y="48"/>
                    <a:pt x="45" y="48"/>
                    <a:pt x="51" y="48"/>
                  </a:cubicBezTo>
                  <a:cubicBezTo>
                    <a:pt x="91" y="48"/>
                    <a:pt x="91" y="48"/>
                    <a:pt x="91" y="48"/>
                  </a:cubicBezTo>
                  <a:cubicBezTo>
                    <a:pt x="89" y="53"/>
                    <a:pt x="85" y="59"/>
                    <a:pt x="81" y="65"/>
                  </a:cubicBezTo>
                  <a:cubicBezTo>
                    <a:pt x="77" y="72"/>
                    <a:pt x="72" y="78"/>
                    <a:pt x="66" y="84"/>
                  </a:cubicBezTo>
                  <a:cubicBezTo>
                    <a:pt x="75" y="90"/>
                    <a:pt x="85" y="94"/>
                    <a:pt x="98" y="94"/>
                  </a:cubicBezTo>
                  <a:cubicBezTo>
                    <a:pt x="95" y="97"/>
                    <a:pt x="93" y="100"/>
                    <a:pt x="91" y="103"/>
                  </a:cubicBezTo>
                  <a:cubicBezTo>
                    <a:pt x="79" y="101"/>
                    <a:pt x="68" y="96"/>
                    <a:pt x="59" y="89"/>
                  </a:cubicBezTo>
                  <a:cubicBezTo>
                    <a:pt x="54" y="92"/>
                    <a:pt x="49" y="94"/>
                    <a:pt x="44" y="97"/>
                  </a:cubicBezTo>
                  <a:cubicBezTo>
                    <a:pt x="38" y="100"/>
                    <a:pt x="32" y="102"/>
                    <a:pt x="25" y="104"/>
                  </a:cubicBezTo>
                  <a:cubicBezTo>
                    <a:pt x="25" y="102"/>
                    <a:pt x="23" y="100"/>
                    <a:pt x="20" y="98"/>
                  </a:cubicBezTo>
                  <a:cubicBezTo>
                    <a:pt x="26" y="96"/>
                    <a:pt x="33" y="94"/>
                    <a:pt x="39" y="92"/>
                  </a:cubicBezTo>
                  <a:cubicBezTo>
                    <a:pt x="45" y="89"/>
                    <a:pt x="50" y="86"/>
                    <a:pt x="53" y="84"/>
                  </a:cubicBezTo>
                  <a:cubicBezTo>
                    <a:pt x="48" y="77"/>
                    <a:pt x="44" y="67"/>
                    <a:pt x="41" y="55"/>
                  </a:cubicBezTo>
                  <a:cubicBezTo>
                    <a:pt x="34" y="55"/>
                    <a:pt x="34" y="55"/>
                    <a:pt x="34" y="55"/>
                  </a:cubicBezTo>
                  <a:lnTo>
                    <a:pt x="35" y="47"/>
                  </a:lnTo>
                  <a:close/>
                  <a:moveTo>
                    <a:pt x="81" y="43"/>
                  </a:moveTo>
                  <a:cubicBezTo>
                    <a:pt x="76" y="43"/>
                    <a:pt x="74" y="41"/>
                    <a:pt x="74" y="37"/>
                  </a:cubicBezTo>
                  <a:cubicBezTo>
                    <a:pt x="78" y="12"/>
                    <a:pt x="78" y="12"/>
                    <a:pt x="78" y="12"/>
                  </a:cubicBezTo>
                  <a:cubicBezTo>
                    <a:pt x="58" y="12"/>
                    <a:pt x="58" y="12"/>
                    <a:pt x="58" y="12"/>
                  </a:cubicBezTo>
                  <a:cubicBezTo>
                    <a:pt x="57" y="20"/>
                    <a:pt x="55" y="26"/>
                    <a:pt x="52" y="31"/>
                  </a:cubicBezTo>
                  <a:cubicBezTo>
                    <a:pt x="50" y="36"/>
                    <a:pt x="45" y="41"/>
                    <a:pt x="38" y="46"/>
                  </a:cubicBezTo>
                  <a:cubicBezTo>
                    <a:pt x="37" y="44"/>
                    <a:pt x="35" y="42"/>
                    <a:pt x="32" y="41"/>
                  </a:cubicBezTo>
                  <a:cubicBezTo>
                    <a:pt x="40" y="36"/>
                    <a:pt x="45" y="30"/>
                    <a:pt x="47" y="23"/>
                  </a:cubicBezTo>
                  <a:cubicBezTo>
                    <a:pt x="49" y="17"/>
                    <a:pt x="50" y="10"/>
                    <a:pt x="51" y="5"/>
                  </a:cubicBezTo>
                  <a:cubicBezTo>
                    <a:pt x="88" y="5"/>
                    <a:pt x="88" y="5"/>
                    <a:pt x="88" y="5"/>
                  </a:cubicBezTo>
                  <a:cubicBezTo>
                    <a:pt x="87" y="8"/>
                    <a:pt x="86" y="13"/>
                    <a:pt x="86" y="18"/>
                  </a:cubicBezTo>
                  <a:cubicBezTo>
                    <a:pt x="84" y="30"/>
                    <a:pt x="84" y="30"/>
                    <a:pt x="84" y="30"/>
                  </a:cubicBezTo>
                  <a:cubicBezTo>
                    <a:pt x="84" y="32"/>
                    <a:pt x="84" y="34"/>
                    <a:pt x="86" y="34"/>
                  </a:cubicBezTo>
                  <a:cubicBezTo>
                    <a:pt x="87" y="35"/>
                    <a:pt x="90" y="35"/>
                    <a:pt x="93" y="35"/>
                  </a:cubicBezTo>
                  <a:cubicBezTo>
                    <a:pt x="96" y="34"/>
                    <a:pt x="99" y="34"/>
                    <a:pt x="103" y="34"/>
                  </a:cubicBezTo>
                  <a:cubicBezTo>
                    <a:pt x="102" y="37"/>
                    <a:pt x="101" y="40"/>
                    <a:pt x="102" y="43"/>
                  </a:cubicBezTo>
                  <a:lnTo>
                    <a:pt x="81" y="43"/>
                  </a:lnTo>
                  <a:close/>
                  <a:moveTo>
                    <a:pt x="78" y="55"/>
                  </a:moveTo>
                  <a:cubicBezTo>
                    <a:pt x="50" y="55"/>
                    <a:pt x="50" y="55"/>
                    <a:pt x="50" y="55"/>
                  </a:cubicBezTo>
                  <a:cubicBezTo>
                    <a:pt x="51" y="64"/>
                    <a:pt x="54" y="72"/>
                    <a:pt x="61" y="78"/>
                  </a:cubicBezTo>
                  <a:cubicBezTo>
                    <a:pt x="67" y="72"/>
                    <a:pt x="73" y="64"/>
                    <a:pt x="78" y="55"/>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7" name="Freeform 29"/>
            <p:cNvSpPr>
              <a:spLocks noEditPoints="1"/>
            </p:cNvSpPr>
            <p:nvPr/>
          </p:nvSpPr>
          <p:spPr bwMode="auto">
            <a:xfrm>
              <a:off x="9475280" y="4546678"/>
              <a:ext cx="36390" cy="35074"/>
            </a:xfrm>
            <a:custGeom>
              <a:avLst/>
              <a:gdLst>
                <a:gd name="T0" fmla="*/ 28 w 105"/>
                <a:gd name="T1" fmla="*/ 35 h 101"/>
                <a:gd name="T2" fmla="*/ 25 w 105"/>
                <a:gd name="T3" fmla="*/ 53 h 101"/>
                <a:gd name="T4" fmla="*/ 21 w 105"/>
                <a:gd name="T5" fmla="*/ 80 h 101"/>
                <a:gd name="T6" fmla="*/ 35 w 105"/>
                <a:gd name="T7" fmla="*/ 66 h 101"/>
                <a:gd name="T8" fmla="*/ 41 w 105"/>
                <a:gd name="T9" fmla="*/ 73 h 101"/>
                <a:gd name="T10" fmla="*/ 26 w 105"/>
                <a:gd name="T11" fmla="*/ 86 h 101"/>
                <a:gd name="T12" fmla="*/ 14 w 105"/>
                <a:gd name="T13" fmla="*/ 97 h 101"/>
                <a:gd name="T14" fmla="*/ 9 w 105"/>
                <a:gd name="T15" fmla="*/ 90 h 101"/>
                <a:gd name="T16" fmla="*/ 13 w 105"/>
                <a:gd name="T17" fmla="*/ 79 h 101"/>
                <a:gd name="T18" fmla="*/ 18 w 105"/>
                <a:gd name="T19" fmla="*/ 42 h 101"/>
                <a:gd name="T20" fmla="*/ 0 w 105"/>
                <a:gd name="T21" fmla="*/ 43 h 101"/>
                <a:gd name="T22" fmla="*/ 1 w 105"/>
                <a:gd name="T23" fmla="*/ 34 h 101"/>
                <a:gd name="T24" fmla="*/ 11 w 105"/>
                <a:gd name="T25" fmla="*/ 35 h 101"/>
                <a:gd name="T26" fmla="*/ 28 w 105"/>
                <a:gd name="T27" fmla="*/ 35 h 101"/>
                <a:gd name="T28" fmla="*/ 37 w 105"/>
                <a:gd name="T29" fmla="*/ 20 h 101"/>
                <a:gd name="T30" fmla="*/ 29 w 105"/>
                <a:gd name="T31" fmla="*/ 26 h 101"/>
                <a:gd name="T32" fmla="*/ 14 w 105"/>
                <a:gd name="T33" fmla="*/ 6 h 101"/>
                <a:gd name="T34" fmla="*/ 22 w 105"/>
                <a:gd name="T35" fmla="*/ 1 h 101"/>
                <a:gd name="T36" fmla="*/ 37 w 105"/>
                <a:gd name="T37" fmla="*/ 20 h 101"/>
                <a:gd name="T38" fmla="*/ 66 w 105"/>
                <a:gd name="T39" fmla="*/ 36 h 101"/>
                <a:gd name="T40" fmla="*/ 69 w 105"/>
                <a:gd name="T41" fmla="*/ 13 h 101"/>
                <a:gd name="T42" fmla="*/ 71 w 105"/>
                <a:gd name="T43" fmla="*/ 0 h 101"/>
                <a:gd name="T44" fmla="*/ 80 w 105"/>
                <a:gd name="T45" fmla="*/ 0 h 101"/>
                <a:gd name="T46" fmla="*/ 78 w 105"/>
                <a:gd name="T47" fmla="*/ 10 h 101"/>
                <a:gd name="T48" fmla="*/ 75 w 105"/>
                <a:gd name="T49" fmla="*/ 36 h 101"/>
                <a:gd name="T50" fmla="*/ 93 w 105"/>
                <a:gd name="T51" fmla="*/ 36 h 101"/>
                <a:gd name="T52" fmla="*/ 105 w 105"/>
                <a:gd name="T53" fmla="*/ 35 h 101"/>
                <a:gd name="T54" fmla="*/ 103 w 105"/>
                <a:gd name="T55" fmla="*/ 44 h 101"/>
                <a:gd name="T56" fmla="*/ 92 w 105"/>
                <a:gd name="T57" fmla="*/ 43 h 101"/>
                <a:gd name="T58" fmla="*/ 74 w 105"/>
                <a:gd name="T59" fmla="*/ 43 h 101"/>
                <a:gd name="T60" fmla="*/ 67 w 105"/>
                <a:gd name="T61" fmla="*/ 88 h 101"/>
                <a:gd name="T62" fmla="*/ 66 w 105"/>
                <a:gd name="T63" fmla="*/ 101 h 101"/>
                <a:gd name="T64" fmla="*/ 57 w 105"/>
                <a:gd name="T65" fmla="*/ 101 h 101"/>
                <a:gd name="T66" fmla="*/ 59 w 105"/>
                <a:gd name="T67" fmla="*/ 88 h 101"/>
                <a:gd name="T68" fmla="*/ 65 w 105"/>
                <a:gd name="T69" fmla="*/ 43 h 101"/>
                <a:gd name="T70" fmla="*/ 48 w 105"/>
                <a:gd name="T71" fmla="*/ 43 h 101"/>
                <a:gd name="T72" fmla="*/ 34 w 105"/>
                <a:gd name="T73" fmla="*/ 44 h 101"/>
                <a:gd name="T74" fmla="*/ 36 w 105"/>
                <a:gd name="T75" fmla="*/ 35 h 101"/>
                <a:gd name="T76" fmla="*/ 48 w 105"/>
                <a:gd name="T77" fmla="*/ 36 h 101"/>
                <a:gd name="T78" fmla="*/ 66 w 105"/>
                <a:gd name="T7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5" h="101">
                  <a:moveTo>
                    <a:pt x="28" y="35"/>
                  </a:moveTo>
                  <a:cubicBezTo>
                    <a:pt x="27" y="40"/>
                    <a:pt x="26" y="46"/>
                    <a:pt x="25" y="53"/>
                  </a:cubicBezTo>
                  <a:cubicBezTo>
                    <a:pt x="21" y="80"/>
                    <a:pt x="21" y="80"/>
                    <a:pt x="21" y="80"/>
                  </a:cubicBezTo>
                  <a:cubicBezTo>
                    <a:pt x="27" y="75"/>
                    <a:pt x="32" y="70"/>
                    <a:pt x="35" y="66"/>
                  </a:cubicBezTo>
                  <a:cubicBezTo>
                    <a:pt x="37" y="68"/>
                    <a:pt x="39" y="71"/>
                    <a:pt x="41" y="73"/>
                  </a:cubicBezTo>
                  <a:cubicBezTo>
                    <a:pt x="26" y="86"/>
                    <a:pt x="26" y="86"/>
                    <a:pt x="26" y="86"/>
                  </a:cubicBezTo>
                  <a:cubicBezTo>
                    <a:pt x="22" y="89"/>
                    <a:pt x="18" y="93"/>
                    <a:pt x="14" y="97"/>
                  </a:cubicBezTo>
                  <a:cubicBezTo>
                    <a:pt x="12" y="94"/>
                    <a:pt x="10" y="92"/>
                    <a:pt x="9" y="90"/>
                  </a:cubicBezTo>
                  <a:cubicBezTo>
                    <a:pt x="11" y="88"/>
                    <a:pt x="13" y="84"/>
                    <a:pt x="13" y="79"/>
                  </a:cubicBezTo>
                  <a:cubicBezTo>
                    <a:pt x="18" y="42"/>
                    <a:pt x="18" y="42"/>
                    <a:pt x="18" y="42"/>
                  </a:cubicBezTo>
                  <a:cubicBezTo>
                    <a:pt x="10" y="42"/>
                    <a:pt x="4" y="43"/>
                    <a:pt x="0" y="43"/>
                  </a:cubicBezTo>
                  <a:cubicBezTo>
                    <a:pt x="1" y="34"/>
                    <a:pt x="1" y="34"/>
                    <a:pt x="1" y="34"/>
                  </a:cubicBezTo>
                  <a:cubicBezTo>
                    <a:pt x="6" y="35"/>
                    <a:pt x="9" y="35"/>
                    <a:pt x="11" y="35"/>
                  </a:cubicBezTo>
                  <a:lnTo>
                    <a:pt x="28" y="35"/>
                  </a:lnTo>
                  <a:close/>
                  <a:moveTo>
                    <a:pt x="37" y="20"/>
                  </a:moveTo>
                  <a:cubicBezTo>
                    <a:pt x="34" y="22"/>
                    <a:pt x="32" y="24"/>
                    <a:pt x="29" y="26"/>
                  </a:cubicBezTo>
                  <a:cubicBezTo>
                    <a:pt x="26" y="21"/>
                    <a:pt x="21" y="14"/>
                    <a:pt x="14" y="6"/>
                  </a:cubicBezTo>
                  <a:cubicBezTo>
                    <a:pt x="17" y="5"/>
                    <a:pt x="19" y="3"/>
                    <a:pt x="22" y="1"/>
                  </a:cubicBezTo>
                  <a:cubicBezTo>
                    <a:pt x="25" y="5"/>
                    <a:pt x="30" y="11"/>
                    <a:pt x="37" y="20"/>
                  </a:cubicBezTo>
                  <a:close/>
                  <a:moveTo>
                    <a:pt x="66" y="36"/>
                  </a:moveTo>
                  <a:cubicBezTo>
                    <a:pt x="69" y="13"/>
                    <a:pt x="69" y="13"/>
                    <a:pt x="69" y="13"/>
                  </a:cubicBezTo>
                  <a:cubicBezTo>
                    <a:pt x="70" y="8"/>
                    <a:pt x="71" y="3"/>
                    <a:pt x="71" y="0"/>
                  </a:cubicBezTo>
                  <a:cubicBezTo>
                    <a:pt x="80" y="0"/>
                    <a:pt x="80" y="0"/>
                    <a:pt x="80" y="0"/>
                  </a:cubicBezTo>
                  <a:cubicBezTo>
                    <a:pt x="79" y="4"/>
                    <a:pt x="79" y="7"/>
                    <a:pt x="78" y="10"/>
                  </a:cubicBezTo>
                  <a:cubicBezTo>
                    <a:pt x="75" y="36"/>
                    <a:pt x="75" y="36"/>
                    <a:pt x="75" y="36"/>
                  </a:cubicBezTo>
                  <a:cubicBezTo>
                    <a:pt x="93" y="36"/>
                    <a:pt x="93" y="36"/>
                    <a:pt x="93" y="36"/>
                  </a:cubicBezTo>
                  <a:cubicBezTo>
                    <a:pt x="97" y="36"/>
                    <a:pt x="100" y="36"/>
                    <a:pt x="105" y="35"/>
                  </a:cubicBezTo>
                  <a:cubicBezTo>
                    <a:pt x="103" y="44"/>
                    <a:pt x="103" y="44"/>
                    <a:pt x="103" y="44"/>
                  </a:cubicBezTo>
                  <a:cubicBezTo>
                    <a:pt x="99" y="43"/>
                    <a:pt x="95" y="43"/>
                    <a:pt x="92" y="43"/>
                  </a:cubicBezTo>
                  <a:cubicBezTo>
                    <a:pt x="74" y="43"/>
                    <a:pt x="74" y="43"/>
                    <a:pt x="74" y="43"/>
                  </a:cubicBezTo>
                  <a:cubicBezTo>
                    <a:pt x="67" y="88"/>
                    <a:pt x="67" y="88"/>
                    <a:pt x="67" y="88"/>
                  </a:cubicBezTo>
                  <a:cubicBezTo>
                    <a:pt x="67" y="91"/>
                    <a:pt x="66" y="96"/>
                    <a:pt x="66" y="101"/>
                  </a:cubicBezTo>
                  <a:cubicBezTo>
                    <a:pt x="57" y="101"/>
                    <a:pt x="57" y="101"/>
                    <a:pt x="57" y="101"/>
                  </a:cubicBezTo>
                  <a:cubicBezTo>
                    <a:pt x="58" y="96"/>
                    <a:pt x="58" y="91"/>
                    <a:pt x="59" y="88"/>
                  </a:cubicBezTo>
                  <a:cubicBezTo>
                    <a:pt x="65" y="43"/>
                    <a:pt x="65" y="43"/>
                    <a:pt x="65" y="43"/>
                  </a:cubicBezTo>
                  <a:cubicBezTo>
                    <a:pt x="48" y="43"/>
                    <a:pt x="48" y="43"/>
                    <a:pt x="48" y="43"/>
                  </a:cubicBezTo>
                  <a:cubicBezTo>
                    <a:pt x="43" y="43"/>
                    <a:pt x="39" y="43"/>
                    <a:pt x="34" y="44"/>
                  </a:cubicBezTo>
                  <a:cubicBezTo>
                    <a:pt x="36" y="35"/>
                    <a:pt x="36" y="35"/>
                    <a:pt x="36" y="35"/>
                  </a:cubicBezTo>
                  <a:cubicBezTo>
                    <a:pt x="40" y="36"/>
                    <a:pt x="44" y="36"/>
                    <a:pt x="48" y="36"/>
                  </a:cubicBezTo>
                  <a:lnTo>
                    <a:pt x="66" y="3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8" name="Freeform 30"/>
            <p:cNvSpPr>
              <a:spLocks noEditPoints="1"/>
            </p:cNvSpPr>
            <p:nvPr/>
          </p:nvSpPr>
          <p:spPr bwMode="auto">
            <a:xfrm>
              <a:off x="9567935" y="4545655"/>
              <a:ext cx="40189" cy="36682"/>
            </a:xfrm>
            <a:custGeom>
              <a:avLst/>
              <a:gdLst>
                <a:gd name="T0" fmla="*/ 6 w 116"/>
                <a:gd name="T1" fmla="*/ 96 h 106"/>
                <a:gd name="T2" fmla="*/ 18 w 116"/>
                <a:gd name="T3" fmla="*/ 69 h 106"/>
                <a:gd name="T4" fmla="*/ 18 w 116"/>
                <a:gd name="T5" fmla="*/ 83 h 106"/>
                <a:gd name="T6" fmla="*/ 65 w 116"/>
                <a:gd name="T7" fmla="*/ 39 h 106"/>
                <a:gd name="T8" fmla="*/ 41 w 116"/>
                <a:gd name="T9" fmla="*/ 48 h 106"/>
                <a:gd name="T10" fmla="*/ 61 w 116"/>
                <a:gd name="T11" fmla="*/ 58 h 106"/>
                <a:gd name="T12" fmla="*/ 38 w 116"/>
                <a:gd name="T13" fmla="*/ 67 h 106"/>
                <a:gd name="T14" fmla="*/ 29 w 116"/>
                <a:gd name="T15" fmla="*/ 103 h 106"/>
                <a:gd name="T16" fmla="*/ 15 w 116"/>
                <a:gd name="T17" fmla="*/ 95 h 106"/>
                <a:gd name="T18" fmla="*/ 26 w 116"/>
                <a:gd name="T19" fmla="*/ 91 h 106"/>
                <a:gd name="T20" fmla="*/ 7 w 116"/>
                <a:gd name="T21" fmla="*/ 67 h 106"/>
                <a:gd name="T22" fmla="*/ 31 w 116"/>
                <a:gd name="T23" fmla="*/ 59 h 106"/>
                <a:gd name="T24" fmla="*/ 8 w 116"/>
                <a:gd name="T25" fmla="*/ 48 h 106"/>
                <a:gd name="T26" fmla="*/ 24 w 116"/>
                <a:gd name="T27" fmla="*/ 40 h 106"/>
                <a:gd name="T28" fmla="*/ 49 w 116"/>
                <a:gd name="T29" fmla="*/ 23 h 106"/>
                <a:gd name="T30" fmla="*/ 49 w 116"/>
                <a:gd name="T31" fmla="*/ 40 h 106"/>
                <a:gd name="T32" fmla="*/ 67 w 116"/>
                <a:gd name="T33" fmla="*/ 12 h 106"/>
                <a:gd name="T34" fmla="*/ 50 w 116"/>
                <a:gd name="T35" fmla="*/ 21 h 106"/>
                <a:gd name="T36" fmla="*/ 14 w 116"/>
                <a:gd name="T37" fmla="*/ 21 h 106"/>
                <a:gd name="T38" fmla="*/ 30 w 116"/>
                <a:gd name="T39" fmla="*/ 13 h 106"/>
                <a:gd name="T40" fmla="*/ 37 w 116"/>
                <a:gd name="T41" fmla="*/ 3 h 106"/>
                <a:gd name="T42" fmla="*/ 47 w 116"/>
                <a:gd name="T43" fmla="*/ 13 h 106"/>
                <a:gd name="T44" fmla="*/ 24 w 116"/>
                <a:gd name="T45" fmla="*/ 39 h 106"/>
                <a:gd name="T46" fmla="*/ 28 w 116"/>
                <a:gd name="T47" fmla="*/ 24 h 106"/>
                <a:gd name="T48" fmla="*/ 55 w 116"/>
                <a:gd name="T49" fmla="*/ 85 h 106"/>
                <a:gd name="T50" fmla="*/ 40 w 116"/>
                <a:gd name="T51" fmla="*/ 76 h 106"/>
                <a:gd name="T52" fmla="*/ 55 w 116"/>
                <a:gd name="T53" fmla="*/ 85 h 106"/>
                <a:gd name="T54" fmla="*/ 80 w 116"/>
                <a:gd name="T55" fmla="*/ 36 h 106"/>
                <a:gd name="T56" fmla="*/ 113 w 116"/>
                <a:gd name="T57" fmla="*/ 36 h 106"/>
                <a:gd name="T58" fmla="*/ 101 w 116"/>
                <a:gd name="T59" fmla="*/ 44 h 106"/>
                <a:gd name="T60" fmla="*/ 93 w 116"/>
                <a:gd name="T61" fmla="*/ 106 h 106"/>
                <a:gd name="T62" fmla="*/ 86 w 116"/>
                <a:gd name="T63" fmla="*/ 90 h 106"/>
                <a:gd name="T64" fmla="*/ 79 w 116"/>
                <a:gd name="T65" fmla="*/ 44 h 106"/>
                <a:gd name="T66" fmla="*/ 68 w 116"/>
                <a:gd name="T67" fmla="*/ 86 h 106"/>
                <a:gd name="T68" fmla="*/ 48 w 116"/>
                <a:gd name="T69" fmla="*/ 102 h 106"/>
                <a:gd name="T70" fmla="*/ 67 w 116"/>
                <a:gd name="T71" fmla="*/ 60 h 106"/>
                <a:gd name="T72" fmla="*/ 75 w 116"/>
                <a:gd name="T73" fmla="*/ 8 h 106"/>
                <a:gd name="T74" fmla="*/ 116 w 116"/>
                <a:gd name="T75" fmla="*/ 11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6" h="106">
                  <a:moveTo>
                    <a:pt x="18" y="83"/>
                  </a:moveTo>
                  <a:cubicBezTo>
                    <a:pt x="15" y="86"/>
                    <a:pt x="11" y="90"/>
                    <a:pt x="6" y="96"/>
                  </a:cubicBezTo>
                  <a:cubicBezTo>
                    <a:pt x="4" y="94"/>
                    <a:pt x="2" y="92"/>
                    <a:pt x="0" y="91"/>
                  </a:cubicBezTo>
                  <a:cubicBezTo>
                    <a:pt x="7" y="84"/>
                    <a:pt x="13" y="77"/>
                    <a:pt x="18" y="69"/>
                  </a:cubicBezTo>
                  <a:cubicBezTo>
                    <a:pt x="20" y="72"/>
                    <a:pt x="23" y="74"/>
                    <a:pt x="25" y="75"/>
                  </a:cubicBezTo>
                  <a:cubicBezTo>
                    <a:pt x="23" y="77"/>
                    <a:pt x="21" y="80"/>
                    <a:pt x="18" y="83"/>
                  </a:cubicBezTo>
                  <a:close/>
                  <a:moveTo>
                    <a:pt x="49" y="40"/>
                  </a:moveTo>
                  <a:cubicBezTo>
                    <a:pt x="54" y="40"/>
                    <a:pt x="59" y="39"/>
                    <a:pt x="65" y="39"/>
                  </a:cubicBezTo>
                  <a:cubicBezTo>
                    <a:pt x="63" y="48"/>
                    <a:pt x="63" y="48"/>
                    <a:pt x="63" y="48"/>
                  </a:cubicBezTo>
                  <a:cubicBezTo>
                    <a:pt x="58" y="48"/>
                    <a:pt x="51" y="48"/>
                    <a:pt x="41" y="48"/>
                  </a:cubicBezTo>
                  <a:cubicBezTo>
                    <a:pt x="39" y="59"/>
                    <a:pt x="39" y="59"/>
                    <a:pt x="39" y="59"/>
                  </a:cubicBezTo>
                  <a:cubicBezTo>
                    <a:pt x="48" y="59"/>
                    <a:pt x="56" y="59"/>
                    <a:pt x="61" y="58"/>
                  </a:cubicBezTo>
                  <a:cubicBezTo>
                    <a:pt x="60" y="67"/>
                    <a:pt x="60" y="67"/>
                    <a:pt x="60" y="67"/>
                  </a:cubicBezTo>
                  <a:cubicBezTo>
                    <a:pt x="55" y="67"/>
                    <a:pt x="47" y="67"/>
                    <a:pt x="38" y="67"/>
                  </a:cubicBezTo>
                  <a:cubicBezTo>
                    <a:pt x="34" y="94"/>
                    <a:pt x="34" y="94"/>
                    <a:pt x="34" y="94"/>
                  </a:cubicBezTo>
                  <a:cubicBezTo>
                    <a:pt x="34" y="98"/>
                    <a:pt x="32" y="101"/>
                    <a:pt x="29" y="103"/>
                  </a:cubicBezTo>
                  <a:cubicBezTo>
                    <a:pt x="26" y="104"/>
                    <a:pt x="22" y="105"/>
                    <a:pt x="18" y="105"/>
                  </a:cubicBezTo>
                  <a:cubicBezTo>
                    <a:pt x="17" y="101"/>
                    <a:pt x="16" y="98"/>
                    <a:pt x="15" y="95"/>
                  </a:cubicBezTo>
                  <a:cubicBezTo>
                    <a:pt x="19" y="95"/>
                    <a:pt x="22" y="95"/>
                    <a:pt x="23" y="95"/>
                  </a:cubicBezTo>
                  <a:cubicBezTo>
                    <a:pt x="25" y="95"/>
                    <a:pt x="26" y="94"/>
                    <a:pt x="26" y="91"/>
                  </a:cubicBezTo>
                  <a:cubicBezTo>
                    <a:pt x="30" y="67"/>
                    <a:pt x="30" y="67"/>
                    <a:pt x="30" y="67"/>
                  </a:cubicBezTo>
                  <a:cubicBezTo>
                    <a:pt x="20" y="67"/>
                    <a:pt x="13" y="67"/>
                    <a:pt x="7" y="67"/>
                  </a:cubicBezTo>
                  <a:cubicBezTo>
                    <a:pt x="9" y="58"/>
                    <a:pt x="9" y="58"/>
                    <a:pt x="9" y="58"/>
                  </a:cubicBezTo>
                  <a:cubicBezTo>
                    <a:pt x="14" y="59"/>
                    <a:pt x="22" y="59"/>
                    <a:pt x="31" y="59"/>
                  </a:cubicBezTo>
                  <a:cubicBezTo>
                    <a:pt x="32" y="48"/>
                    <a:pt x="32" y="48"/>
                    <a:pt x="32" y="48"/>
                  </a:cubicBezTo>
                  <a:cubicBezTo>
                    <a:pt x="21" y="48"/>
                    <a:pt x="13" y="48"/>
                    <a:pt x="8" y="48"/>
                  </a:cubicBezTo>
                  <a:cubicBezTo>
                    <a:pt x="9" y="39"/>
                    <a:pt x="9" y="39"/>
                    <a:pt x="9" y="39"/>
                  </a:cubicBezTo>
                  <a:cubicBezTo>
                    <a:pt x="14" y="39"/>
                    <a:pt x="19" y="40"/>
                    <a:pt x="24" y="40"/>
                  </a:cubicBezTo>
                  <a:cubicBezTo>
                    <a:pt x="41" y="40"/>
                    <a:pt x="41" y="40"/>
                    <a:pt x="41" y="40"/>
                  </a:cubicBezTo>
                  <a:cubicBezTo>
                    <a:pt x="44" y="32"/>
                    <a:pt x="47" y="27"/>
                    <a:pt x="49" y="23"/>
                  </a:cubicBezTo>
                  <a:cubicBezTo>
                    <a:pt x="51" y="24"/>
                    <a:pt x="54" y="25"/>
                    <a:pt x="58" y="26"/>
                  </a:cubicBezTo>
                  <a:cubicBezTo>
                    <a:pt x="56" y="27"/>
                    <a:pt x="53" y="32"/>
                    <a:pt x="49" y="40"/>
                  </a:cubicBezTo>
                  <a:close/>
                  <a:moveTo>
                    <a:pt x="47" y="13"/>
                  </a:moveTo>
                  <a:cubicBezTo>
                    <a:pt x="54" y="13"/>
                    <a:pt x="61" y="13"/>
                    <a:pt x="67" y="12"/>
                  </a:cubicBezTo>
                  <a:cubicBezTo>
                    <a:pt x="65" y="21"/>
                    <a:pt x="65" y="21"/>
                    <a:pt x="65" y="21"/>
                  </a:cubicBezTo>
                  <a:cubicBezTo>
                    <a:pt x="59" y="21"/>
                    <a:pt x="54" y="21"/>
                    <a:pt x="50" y="21"/>
                  </a:cubicBezTo>
                  <a:cubicBezTo>
                    <a:pt x="29" y="21"/>
                    <a:pt x="29" y="21"/>
                    <a:pt x="29" y="21"/>
                  </a:cubicBezTo>
                  <a:cubicBezTo>
                    <a:pt x="24" y="21"/>
                    <a:pt x="19" y="21"/>
                    <a:pt x="14" y="21"/>
                  </a:cubicBezTo>
                  <a:cubicBezTo>
                    <a:pt x="15" y="12"/>
                    <a:pt x="15" y="12"/>
                    <a:pt x="15" y="12"/>
                  </a:cubicBezTo>
                  <a:cubicBezTo>
                    <a:pt x="20" y="13"/>
                    <a:pt x="25" y="13"/>
                    <a:pt x="30" y="13"/>
                  </a:cubicBezTo>
                  <a:cubicBezTo>
                    <a:pt x="38" y="13"/>
                    <a:pt x="38" y="13"/>
                    <a:pt x="38" y="13"/>
                  </a:cubicBezTo>
                  <a:cubicBezTo>
                    <a:pt x="38" y="10"/>
                    <a:pt x="38" y="6"/>
                    <a:pt x="37" y="3"/>
                  </a:cubicBezTo>
                  <a:cubicBezTo>
                    <a:pt x="40" y="2"/>
                    <a:pt x="43" y="1"/>
                    <a:pt x="47" y="0"/>
                  </a:cubicBezTo>
                  <a:cubicBezTo>
                    <a:pt x="47" y="6"/>
                    <a:pt x="47" y="11"/>
                    <a:pt x="47" y="13"/>
                  </a:cubicBezTo>
                  <a:close/>
                  <a:moveTo>
                    <a:pt x="32" y="36"/>
                  </a:moveTo>
                  <a:cubicBezTo>
                    <a:pt x="29" y="37"/>
                    <a:pt x="26" y="38"/>
                    <a:pt x="24" y="39"/>
                  </a:cubicBezTo>
                  <a:cubicBezTo>
                    <a:pt x="23" y="34"/>
                    <a:pt x="22" y="30"/>
                    <a:pt x="21" y="27"/>
                  </a:cubicBezTo>
                  <a:cubicBezTo>
                    <a:pt x="23" y="26"/>
                    <a:pt x="25" y="24"/>
                    <a:pt x="28" y="24"/>
                  </a:cubicBezTo>
                  <a:cubicBezTo>
                    <a:pt x="30" y="28"/>
                    <a:pt x="31" y="32"/>
                    <a:pt x="32" y="36"/>
                  </a:cubicBezTo>
                  <a:close/>
                  <a:moveTo>
                    <a:pt x="55" y="85"/>
                  </a:moveTo>
                  <a:cubicBezTo>
                    <a:pt x="52" y="87"/>
                    <a:pt x="49" y="89"/>
                    <a:pt x="47" y="91"/>
                  </a:cubicBezTo>
                  <a:cubicBezTo>
                    <a:pt x="45" y="86"/>
                    <a:pt x="43" y="81"/>
                    <a:pt x="40" y="76"/>
                  </a:cubicBezTo>
                  <a:cubicBezTo>
                    <a:pt x="42" y="74"/>
                    <a:pt x="45" y="72"/>
                    <a:pt x="47" y="71"/>
                  </a:cubicBezTo>
                  <a:cubicBezTo>
                    <a:pt x="50" y="75"/>
                    <a:pt x="53" y="80"/>
                    <a:pt x="55" y="85"/>
                  </a:cubicBezTo>
                  <a:close/>
                  <a:moveTo>
                    <a:pt x="83" y="14"/>
                  </a:moveTo>
                  <a:cubicBezTo>
                    <a:pt x="80" y="36"/>
                    <a:pt x="80" y="36"/>
                    <a:pt x="80" y="36"/>
                  </a:cubicBezTo>
                  <a:cubicBezTo>
                    <a:pt x="103" y="36"/>
                    <a:pt x="103" y="36"/>
                    <a:pt x="103" y="36"/>
                  </a:cubicBezTo>
                  <a:cubicBezTo>
                    <a:pt x="106" y="36"/>
                    <a:pt x="110" y="36"/>
                    <a:pt x="113" y="36"/>
                  </a:cubicBezTo>
                  <a:cubicBezTo>
                    <a:pt x="112" y="44"/>
                    <a:pt x="112" y="44"/>
                    <a:pt x="112" y="44"/>
                  </a:cubicBezTo>
                  <a:cubicBezTo>
                    <a:pt x="108" y="44"/>
                    <a:pt x="104" y="44"/>
                    <a:pt x="101" y="44"/>
                  </a:cubicBezTo>
                  <a:cubicBezTo>
                    <a:pt x="95" y="90"/>
                    <a:pt x="95" y="90"/>
                    <a:pt x="95" y="90"/>
                  </a:cubicBezTo>
                  <a:cubicBezTo>
                    <a:pt x="94" y="95"/>
                    <a:pt x="94" y="100"/>
                    <a:pt x="93" y="106"/>
                  </a:cubicBezTo>
                  <a:cubicBezTo>
                    <a:pt x="84" y="106"/>
                    <a:pt x="84" y="106"/>
                    <a:pt x="84" y="106"/>
                  </a:cubicBezTo>
                  <a:cubicBezTo>
                    <a:pt x="85" y="100"/>
                    <a:pt x="86" y="95"/>
                    <a:pt x="86" y="90"/>
                  </a:cubicBezTo>
                  <a:cubicBezTo>
                    <a:pt x="93" y="44"/>
                    <a:pt x="93" y="44"/>
                    <a:pt x="93" y="44"/>
                  </a:cubicBezTo>
                  <a:cubicBezTo>
                    <a:pt x="79" y="44"/>
                    <a:pt x="79" y="44"/>
                    <a:pt x="79" y="44"/>
                  </a:cubicBezTo>
                  <a:cubicBezTo>
                    <a:pt x="78" y="51"/>
                    <a:pt x="76" y="59"/>
                    <a:pt x="75" y="65"/>
                  </a:cubicBezTo>
                  <a:cubicBezTo>
                    <a:pt x="73" y="72"/>
                    <a:pt x="71" y="79"/>
                    <a:pt x="68" y="86"/>
                  </a:cubicBezTo>
                  <a:cubicBezTo>
                    <a:pt x="65" y="92"/>
                    <a:pt x="61" y="99"/>
                    <a:pt x="57" y="106"/>
                  </a:cubicBezTo>
                  <a:cubicBezTo>
                    <a:pt x="54" y="105"/>
                    <a:pt x="51" y="103"/>
                    <a:pt x="48" y="102"/>
                  </a:cubicBezTo>
                  <a:cubicBezTo>
                    <a:pt x="54" y="95"/>
                    <a:pt x="58" y="88"/>
                    <a:pt x="61" y="80"/>
                  </a:cubicBezTo>
                  <a:cubicBezTo>
                    <a:pt x="64" y="73"/>
                    <a:pt x="66" y="66"/>
                    <a:pt x="67" y="60"/>
                  </a:cubicBezTo>
                  <a:cubicBezTo>
                    <a:pt x="69" y="55"/>
                    <a:pt x="70" y="46"/>
                    <a:pt x="71" y="35"/>
                  </a:cubicBezTo>
                  <a:cubicBezTo>
                    <a:pt x="73" y="24"/>
                    <a:pt x="74" y="14"/>
                    <a:pt x="75" y="8"/>
                  </a:cubicBezTo>
                  <a:cubicBezTo>
                    <a:pt x="88" y="7"/>
                    <a:pt x="101" y="5"/>
                    <a:pt x="112" y="1"/>
                  </a:cubicBezTo>
                  <a:cubicBezTo>
                    <a:pt x="113" y="6"/>
                    <a:pt x="115" y="9"/>
                    <a:pt x="116" y="11"/>
                  </a:cubicBezTo>
                  <a:cubicBezTo>
                    <a:pt x="112" y="11"/>
                    <a:pt x="101" y="12"/>
                    <a:pt x="83" y="14"/>
                  </a:cubicBez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59" name="Freeform 31"/>
            <p:cNvSpPr>
              <a:spLocks noEditPoints="1"/>
            </p:cNvSpPr>
            <p:nvPr/>
          </p:nvSpPr>
          <p:spPr bwMode="auto">
            <a:xfrm>
              <a:off x="9665851" y="4546970"/>
              <a:ext cx="35951" cy="34051"/>
            </a:xfrm>
            <a:custGeom>
              <a:avLst/>
              <a:gdLst>
                <a:gd name="T0" fmla="*/ 85 w 104"/>
                <a:gd name="T1" fmla="*/ 0 h 98"/>
                <a:gd name="T2" fmla="*/ 80 w 104"/>
                <a:gd name="T3" fmla="*/ 32 h 98"/>
                <a:gd name="T4" fmla="*/ 91 w 104"/>
                <a:gd name="T5" fmla="*/ 32 h 98"/>
                <a:gd name="T6" fmla="*/ 104 w 104"/>
                <a:gd name="T7" fmla="*/ 31 h 98"/>
                <a:gd name="T8" fmla="*/ 103 w 104"/>
                <a:gd name="T9" fmla="*/ 40 h 98"/>
                <a:gd name="T10" fmla="*/ 90 w 104"/>
                <a:gd name="T11" fmla="*/ 40 h 98"/>
                <a:gd name="T12" fmla="*/ 79 w 104"/>
                <a:gd name="T13" fmla="*/ 40 h 98"/>
                <a:gd name="T14" fmla="*/ 75 w 104"/>
                <a:gd name="T15" fmla="*/ 74 h 98"/>
                <a:gd name="T16" fmla="*/ 35 w 104"/>
                <a:gd name="T17" fmla="*/ 74 h 98"/>
                <a:gd name="T18" fmla="*/ 40 w 104"/>
                <a:gd name="T19" fmla="*/ 40 h 98"/>
                <a:gd name="T20" fmla="*/ 23 w 104"/>
                <a:gd name="T21" fmla="*/ 40 h 98"/>
                <a:gd name="T22" fmla="*/ 16 w 104"/>
                <a:gd name="T23" fmla="*/ 90 h 98"/>
                <a:gd name="T24" fmla="*/ 72 w 104"/>
                <a:gd name="T25" fmla="*/ 90 h 98"/>
                <a:gd name="T26" fmla="*/ 89 w 104"/>
                <a:gd name="T27" fmla="*/ 89 h 98"/>
                <a:gd name="T28" fmla="*/ 88 w 104"/>
                <a:gd name="T29" fmla="*/ 98 h 98"/>
                <a:gd name="T30" fmla="*/ 71 w 104"/>
                <a:gd name="T31" fmla="*/ 98 h 98"/>
                <a:gd name="T32" fmla="*/ 4 w 104"/>
                <a:gd name="T33" fmla="*/ 98 h 98"/>
                <a:gd name="T34" fmla="*/ 7 w 104"/>
                <a:gd name="T35" fmla="*/ 84 h 98"/>
                <a:gd name="T36" fmla="*/ 14 w 104"/>
                <a:gd name="T37" fmla="*/ 40 h 98"/>
                <a:gd name="T38" fmla="*/ 0 w 104"/>
                <a:gd name="T39" fmla="*/ 40 h 98"/>
                <a:gd name="T40" fmla="*/ 1 w 104"/>
                <a:gd name="T41" fmla="*/ 31 h 98"/>
                <a:gd name="T42" fmla="*/ 15 w 104"/>
                <a:gd name="T43" fmla="*/ 32 h 98"/>
                <a:gd name="T44" fmla="*/ 18 w 104"/>
                <a:gd name="T45" fmla="*/ 5 h 98"/>
                <a:gd name="T46" fmla="*/ 29 w 104"/>
                <a:gd name="T47" fmla="*/ 5 h 98"/>
                <a:gd name="T48" fmla="*/ 24 w 104"/>
                <a:gd name="T49" fmla="*/ 32 h 98"/>
                <a:gd name="T50" fmla="*/ 41 w 104"/>
                <a:gd name="T51" fmla="*/ 32 h 98"/>
                <a:gd name="T52" fmla="*/ 45 w 104"/>
                <a:gd name="T53" fmla="*/ 0 h 98"/>
                <a:gd name="T54" fmla="*/ 56 w 104"/>
                <a:gd name="T55" fmla="*/ 0 h 98"/>
                <a:gd name="T56" fmla="*/ 51 w 104"/>
                <a:gd name="T57" fmla="*/ 32 h 98"/>
                <a:gd name="T58" fmla="*/ 70 w 104"/>
                <a:gd name="T59" fmla="*/ 32 h 98"/>
                <a:gd name="T60" fmla="*/ 74 w 104"/>
                <a:gd name="T61" fmla="*/ 0 h 98"/>
                <a:gd name="T62" fmla="*/ 85 w 104"/>
                <a:gd name="T63" fmla="*/ 0 h 98"/>
                <a:gd name="T64" fmla="*/ 66 w 104"/>
                <a:gd name="T65" fmla="*/ 66 h 98"/>
                <a:gd name="T66" fmla="*/ 69 w 104"/>
                <a:gd name="T67" fmla="*/ 40 h 98"/>
                <a:gd name="T68" fmla="*/ 50 w 104"/>
                <a:gd name="T69" fmla="*/ 40 h 98"/>
                <a:gd name="T70" fmla="*/ 46 w 104"/>
                <a:gd name="T71" fmla="*/ 66 h 98"/>
                <a:gd name="T72" fmla="*/ 66 w 104"/>
                <a:gd name="T73" fmla="*/ 6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8">
                  <a:moveTo>
                    <a:pt x="85" y="0"/>
                  </a:moveTo>
                  <a:cubicBezTo>
                    <a:pt x="84" y="4"/>
                    <a:pt x="82" y="15"/>
                    <a:pt x="80" y="32"/>
                  </a:cubicBezTo>
                  <a:cubicBezTo>
                    <a:pt x="91" y="32"/>
                    <a:pt x="91" y="32"/>
                    <a:pt x="91" y="32"/>
                  </a:cubicBezTo>
                  <a:cubicBezTo>
                    <a:pt x="94" y="32"/>
                    <a:pt x="98" y="32"/>
                    <a:pt x="104" y="31"/>
                  </a:cubicBezTo>
                  <a:cubicBezTo>
                    <a:pt x="103" y="40"/>
                    <a:pt x="103" y="40"/>
                    <a:pt x="103" y="40"/>
                  </a:cubicBezTo>
                  <a:cubicBezTo>
                    <a:pt x="98" y="40"/>
                    <a:pt x="94" y="40"/>
                    <a:pt x="90" y="40"/>
                  </a:cubicBezTo>
                  <a:cubicBezTo>
                    <a:pt x="79" y="40"/>
                    <a:pt x="79" y="40"/>
                    <a:pt x="79" y="40"/>
                  </a:cubicBezTo>
                  <a:cubicBezTo>
                    <a:pt x="76" y="58"/>
                    <a:pt x="75" y="69"/>
                    <a:pt x="75" y="74"/>
                  </a:cubicBezTo>
                  <a:cubicBezTo>
                    <a:pt x="35" y="74"/>
                    <a:pt x="35" y="74"/>
                    <a:pt x="35" y="74"/>
                  </a:cubicBezTo>
                  <a:cubicBezTo>
                    <a:pt x="36" y="70"/>
                    <a:pt x="38" y="58"/>
                    <a:pt x="40" y="40"/>
                  </a:cubicBezTo>
                  <a:cubicBezTo>
                    <a:pt x="23" y="40"/>
                    <a:pt x="23" y="40"/>
                    <a:pt x="23" y="40"/>
                  </a:cubicBezTo>
                  <a:cubicBezTo>
                    <a:pt x="16" y="90"/>
                    <a:pt x="16" y="90"/>
                    <a:pt x="16" y="90"/>
                  </a:cubicBezTo>
                  <a:cubicBezTo>
                    <a:pt x="72" y="90"/>
                    <a:pt x="72" y="90"/>
                    <a:pt x="72" y="90"/>
                  </a:cubicBezTo>
                  <a:cubicBezTo>
                    <a:pt x="78" y="90"/>
                    <a:pt x="84" y="89"/>
                    <a:pt x="89" y="89"/>
                  </a:cubicBezTo>
                  <a:cubicBezTo>
                    <a:pt x="88" y="98"/>
                    <a:pt x="88" y="98"/>
                    <a:pt x="88" y="98"/>
                  </a:cubicBezTo>
                  <a:cubicBezTo>
                    <a:pt x="82" y="98"/>
                    <a:pt x="77" y="98"/>
                    <a:pt x="71" y="98"/>
                  </a:cubicBezTo>
                  <a:cubicBezTo>
                    <a:pt x="4" y="98"/>
                    <a:pt x="4" y="98"/>
                    <a:pt x="4" y="98"/>
                  </a:cubicBezTo>
                  <a:cubicBezTo>
                    <a:pt x="6" y="94"/>
                    <a:pt x="7" y="89"/>
                    <a:pt x="7" y="84"/>
                  </a:cubicBezTo>
                  <a:cubicBezTo>
                    <a:pt x="14" y="40"/>
                    <a:pt x="14" y="40"/>
                    <a:pt x="14" y="40"/>
                  </a:cubicBezTo>
                  <a:cubicBezTo>
                    <a:pt x="9" y="40"/>
                    <a:pt x="4" y="40"/>
                    <a:pt x="0" y="40"/>
                  </a:cubicBezTo>
                  <a:cubicBezTo>
                    <a:pt x="1" y="31"/>
                    <a:pt x="1" y="31"/>
                    <a:pt x="1" y="31"/>
                  </a:cubicBezTo>
                  <a:cubicBezTo>
                    <a:pt x="5" y="32"/>
                    <a:pt x="10" y="32"/>
                    <a:pt x="15" y="32"/>
                  </a:cubicBezTo>
                  <a:cubicBezTo>
                    <a:pt x="17" y="18"/>
                    <a:pt x="18" y="9"/>
                    <a:pt x="18" y="5"/>
                  </a:cubicBezTo>
                  <a:cubicBezTo>
                    <a:pt x="29" y="5"/>
                    <a:pt x="29" y="5"/>
                    <a:pt x="29" y="5"/>
                  </a:cubicBezTo>
                  <a:cubicBezTo>
                    <a:pt x="28" y="8"/>
                    <a:pt x="26" y="17"/>
                    <a:pt x="24" y="32"/>
                  </a:cubicBezTo>
                  <a:cubicBezTo>
                    <a:pt x="41" y="32"/>
                    <a:pt x="41" y="32"/>
                    <a:pt x="41" y="32"/>
                  </a:cubicBezTo>
                  <a:cubicBezTo>
                    <a:pt x="44" y="15"/>
                    <a:pt x="45" y="4"/>
                    <a:pt x="45" y="0"/>
                  </a:cubicBezTo>
                  <a:cubicBezTo>
                    <a:pt x="56" y="0"/>
                    <a:pt x="56" y="0"/>
                    <a:pt x="56" y="0"/>
                  </a:cubicBezTo>
                  <a:cubicBezTo>
                    <a:pt x="55" y="4"/>
                    <a:pt x="53" y="14"/>
                    <a:pt x="51" y="32"/>
                  </a:cubicBezTo>
                  <a:cubicBezTo>
                    <a:pt x="70" y="32"/>
                    <a:pt x="70" y="32"/>
                    <a:pt x="70" y="32"/>
                  </a:cubicBezTo>
                  <a:cubicBezTo>
                    <a:pt x="73" y="15"/>
                    <a:pt x="74" y="5"/>
                    <a:pt x="74" y="0"/>
                  </a:cubicBezTo>
                  <a:lnTo>
                    <a:pt x="85" y="0"/>
                  </a:lnTo>
                  <a:close/>
                  <a:moveTo>
                    <a:pt x="66" y="66"/>
                  </a:moveTo>
                  <a:cubicBezTo>
                    <a:pt x="69" y="40"/>
                    <a:pt x="69" y="40"/>
                    <a:pt x="69" y="40"/>
                  </a:cubicBezTo>
                  <a:cubicBezTo>
                    <a:pt x="50" y="40"/>
                    <a:pt x="50" y="40"/>
                    <a:pt x="50" y="40"/>
                  </a:cubicBezTo>
                  <a:cubicBezTo>
                    <a:pt x="46" y="66"/>
                    <a:pt x="46" y="66"/>
                    <a:pt x="46" y="66"/>
                  </a:cubicBezTo>
                  <a:lnTo>
                    <a:pt x="66" y="66"/>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0" name="Freeform 32"/>
            <p:cNvSpPr>
              <a:spLocks noEditPoints="1"/>
            </p:cNvSpPr>
            <p:nvPr/>
          </p:nvSpPr>
          <p:spPr bwMode="auto">
            <a:xfrm>
              <a:off x="9759236" y="4546386"/>
              <a:ext cx="35951" cy="35659"/>
            </a:xfrm>
            <a:custGeom>
              <a:avLst/>
              <a:gdLst>
                <a:gd name="T0" fmla="*/ 79 w 104"/>
                <a:gd name="T1" fmla="*/ 58 h 103"/>
                <a:gd name="T2" fmla="*/ 104 w 104"/>
                <a:gd name="T3" fmla="*/ 65 h 103"/>
                <a:gd name="T4" fmla="*/ 97 w 104"/>
                <a:gd name="T5" fmla="*/ 74 h 103"/>
                <a:gd name="T6" fmla="*/ 76 w 104"/>
                <a:gd name="T7" fmla="*/ 66 h 103"/>
                <a:gd name="T8" fmla="*/ 75 w 104"/>
                <a:gd name="T9" fmla="*/ 74 h 103"/>
                <a:gd name="T10" fmla="*/ 73 w 104"/>
                <a:gd name="T11" fmla="*/ 87 h 103"/>
                <a:gd name="T12" fmla="*/ 71 w 104"/>
                <a:gd name="T13" fmla="*/ 101 h 103"/>
                <a:gd name="T14" fmla="*/ 61 w 104"/>
                <a:gd name="T15" fmla="*/ 101 h 103"/>
                <a:gd name="T16" fmla="*/ 64 w 104"/>
                <a:gd name="T17" fmla="*/ 87 h 103"/>
                <a:gd name="T18" fmla="*/ 65 w 104"/>
                <a:gd name="T19" fmla="*/ 75 h 103"/>
                <a:gd name="T20" fmla="*/ 66 w 104"/>
                <a:gd name="T21" fmla="*/ 64 h 103"/>
                <a:gd name="T22" fmla="*/ 72 w 104"/>
                <a:gd name="T23" fmla="*/ 64 h 103"/>
                <a:gd name="T24" fmla="*/ 52 w 104"/>
                <a:gd name="T25" fmla="*/ 51 h 103"/>
                <a:gd name="T26" fmla="*/ 32 w 104"/>
                <a:gd name="T27" fmla="*/ 62 h 103"/>
                <a:gd name="T28" fmla="*/ 5 w 104"/>
                <a:gd name="T29" fmla="*/ 72 h 103"/>
                <a:gd name="T30" fmla="*/ 0 w 104"/>
                <a:gd name="T31" fmla="*/ 65 h 103"/>
                <a:gd name="T32" fmla="*/ 19 w 104"/>
                <a:gd name="T33" fmla="*/ 59 h 103"/>
                <a:gd name="T34" fmla="*/ 39 w 104"/>
                <a:gd name="T35" fmla="*/ 50 h 103"/>
                <a:gd name="T36" fmla="*/ 52 w 104"/>
                <a:gd name="T37" fmla="*/ 40 h 103"/>
                <a:gd name="T38" fmla="*/ 60 w 104"/>
                <a:gd name="T39" fmla="*/ 45 h 103"/>
                <a:gd name="T40" fmla="*/ 58 w 104"/>
                <a:gd name="T41" fmla="*/ 46 h 103"/>
                <a:gd name="T42" fmla="*/ 79 w 104"/>
                <a:gd name="T43" fmla="*/ 58 h 103"/>
                <a:gd name="T44" fmla="*/ 35 w 104"/>
                <a:gd name="T45" fmla="*/ 72 h 103"/>
                <a:gd name="T46" fmla="*/ 33 w 104"/>
                <a:gd name="T47" fmla="*/ 81 h 103"/>
                <a:gd name="T48" fmla="*/ 27 w 104"/>
                <a:gd name="T49" fmla="*/ 91 h 103"/>
                <a:gd name="T50" fmla="*/ 13 w 104"/>
                <a:gd name="T51" fmla="*/ 103 h 103"/>
                <a:gd name="T52" fmla="*/ 7 w 104"/>
                <a:gd name="T53" fmla="*/ 96 h 103"/>
                <a:gd name="T54" fmla="*/ 19 w 104"/>
                <a:gd name="T55" fmla="*/ 88 h 103"/>
                <a:gd name="T56" fmla="*/ 25 w 104"/>
                <a:gd name="T57" fmla="*/ 79 h 103"/>
                <a:gd name="T58" fmla="*/ 27 w 104"/>
                <a:gd name="T59" fmla="*/ 72 h 103"/>
                <a:gd name="T60" fmla="*/ 29 w 104"/>
                <a:gd name="T61" fmla="*/ 64 h 103"/>
                <a:gd name="T62" fmla="*/ 37 w 104"/>
                <a:gd name="T63" fmla="*/ 66 h 103"/>
                <a:gd name="T64" fmla="*/ 35 w 104"/>
                <a:gd name="T65" fmla="*/ 72 h 103"/>
                <a:gd name="T66" fmla="*/ 97 w 104"/>
                <a:gd name="T67" fmla="*/ 15 h 103"/>
                <a:gd name="T68" fmla="*/ 96 w 104"/>
                <a:gd name="T69" fmla="*/ 25 h 103"/>
                <a:gd name="T70" fmla="*/ 95 w 104"/>
                <a:gd name="T71" fmla="*/ 39 h 103"/>
                <a:gd name="T72" fmla="*/ 16 w 104"/>
                <a:gd name="T73" fmla="*/ 39 h 103"/>
                <a:gd name="T74" fmla="*/ 18 w 104"/>
                <a:gd name="T75" fmla="*/ 24 h 103"/>
                <a:gd name="T76" fmla="*/ 20 w 104"/>
                <a:gd name="T77" fmla="*/ 15 h 103"/>
                <a:gd name="T78" fmla="*/ 21 w 104"/>
                <a:gd name="T79" fmla="*/ 0 h 103"/>
                <a:gd name="T80" fmla="*/ 100 w 104"/>
                <a:gd name="T81" fmla="*/ 0 h 103"/>
                <a:gd name="T82" fmla="*/ 97 w 104"/>
                <a:gd name="T83" fmla="*/ 15 h 103"/>
                <a:gd name="T84" fmla="*/ 54 w 104"/>
                <a:gd name="T85" fmla="*/ 16 h 103"/>
                <a:gd name="T86" fmla="*/ 55 w 104"/>
                <a:gd name="T87" fmla="*/ 6 h 103"/>
                <a:gd name="T88" fmla="*/ 30 w 104"/>
                <a:gd name="T89" fmla="*/ 6 h 103"/>
                <a:gd name="T90" fmla="*/ 28 w 104"/>
                <a:gd name="T91" fmla="*/ 16 h 103"/>
                <a:gd name="T92" fmla="*/ 54 w 104"/>
                <a:gd name="T93" fmla="*/ 16 h 103"/>
                <a:gd name="T94" fmla="*/ 51 w 104"/>
                <a:gd name="T95" fmla="*/ 33 h 103"/>
                <a:gd name="T96" fmla="*/ 53 w 104"/>
                <a:gd name="T97" fmla="*/ 22 h 103"/>
                <a:gd name="T98" fmla="*/ 27 w 104"/>
                <a:gd name="T99" fmla="*/ 22 h 103"/>
                <a:gd name="T100" fmla="*/ 26 w 104"/>
                <a:gd name="T101" fmla="*/ 33 h 103"/>
                <a:gd name="T102" fmla="*/ 51 w 104"/>
                <a:gd name="T103" fmla="*/ 33 h 103"/>
                <a:gd name="T104" fmla="*/ 88 w 104"/>
                <a:gd name="T105" fmla="*/ 16 h 103"/>
                <a:gd name="T106" fmla="*/ 90 w 104"/>
                <a:gd name="T107" fmla="*/ 6 h 103"/>
                <a:gd name="T108" fmla="*/ 64 w 104"/>
                <a:gd name="T109" fmla="*/ 6 h 103"/>
                <a:gd name="T110" fmla="*/ 62 w 104"/>
                <a:gd name="T111" fmla="*/ 16 h 103"/>
                <a:gd name="T112" fmla="*/ 88 w 104"/>
                <a:gd name="T113" fmla="*/ 16 h 103"/>
                <a:gd name="T114" fmla="*/ 86 w 104"/>
                <a:gd name="T115" fmla="*/ 33 h 103"/>
                <a:gd name="T116" fmla="*/ 87 w 104"/>
                <a:gd name="T117" fmla="*/ 22 h 103"/>
                <a:gd name="T118" fmla="*/ 61 w 104"/>
                <a:gd name="T119" fmla="*/ 22 h 103"/>
                <a:gd name="T120" fmla="*/ 60 w 104"/>
                <a:gd name="T121" fmla="*/ 33 h 103"/>
                <a:gd name="T122" fmla="*/ 86 w 104"/>
                <a:gd name="T123" fmla="*/ 3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4" h="103">
                  <a:moveTo>
                    <a:pt x="79" y="58"/>
                  </a:moveTo>
                  <a:cubicBezTo>
                    <a:pt x="89" y="62"/>
                    <a:pt x="97" y="64"/>
                    <a:pt x="104" y="65"/>
                  </a:cubicBezTo>
                  <a:cubicBezTo>
                    <a:pt x="101" y="67"/>
                    <a:pt x="99" y="70"/>
                    <a:pt x="97" y="74"/>
                  </a:cubicBezTo>
                  <a:cubicBezTo>
                    <a:pt x="90" y="72"/>
                    <a:pt x="83" y="69"/>
                    <a:pt x="76" y="66"/>
                  </a:cubicBezTo>
                  <a:cubicBezTo>
                    <a:pt x="75" y="68"/>
                    <a:pt x="75" y="71"/>
                    <a:pt x="75" y="74"/>
                  </a:cubicBezTo>
                  <a:cubicBezTo>
                    <a:pt x="73" y="87"/>
                    <a:pt x="73" y="87"/>
                    <a:pt x="73" y="87"/>
                  </a:cubicBezTo>
                  <a:cubicBezTo>
                    <a:pt x="72" y="92"/>
                    <a:pt x="71" y="96"/>
                    <a:pt x="71" y="101"/>
                  </a:cubicBezTo>
                  <a:cubicBezTo>
                    <a:pt x="61" y="101"/>
                    <a:pt x="61" y="101"/>
                    <a:pt x="61" y="101"/>
                  </a:cubicBezTo>
                  <a:cubicBezTo>
                    <a:pt x="62" y="97"/>
                    <a:pt x="63" y="92"/>
                    <a:pt x="64" y="87"/>
                  </a:cubicBezTo>
                  <a:cubicBezTo>
                    <a:pt x="65" y="75"/>
                    <a:pt x="65" y="75"/>
                    <a:pt x="65" y="75"/>
                  </a:cubicBezTo>
                  <a:cubicBezTo>
                    <a:pt x="66" y="72"/>
                    <a:pt x="66" y="68"/>
                    <a:pt x="66" y="64"/>
                  </a:cubicBezTo>
                  <a:cubicBezTo>
                    <a:pt x="72" y="64"/>
                    <a:pt x="72" y="64"/>
                    <a:pt x="72" y="64"/>
                  </a:cubicBezTo>
                  <a:cubicBezTo>
                    <a:pt x="66" y="62"/>
                    <a:pt x="59" y="57"/>
                    <a:pt x="52" y="51"/>
                  </a:cubicBezTo>
                  <a:cubicBezTo>
                    <a:pt x="47" y="54"/>
                    <a:pt x="40" y="58"/>
                    <a:pt x="32" y="62"/>
                  </a:cubicBezTo>
                  <a:cubicBezTo>
                    <a:pt x="24" y="66"/>
                    <a:pt x="15" y="69"/>
                    <a:pt x="5" y="72"/>
                  </a:cubicBezTo>
                  <a:cubicBezTo>
                    <a:pt x="4" y="70"/>
                    <a:pt x="2" y="67"/>
                    <a:pt x="0" y="65"/>
                  </a:cubicBezTo>
                  <a:cubicBezTo>
                    <a:pt x="5" y="64"/>
                    <a:pt x="11" y="62"/>
                    <a:pt x="19" y="59"/>
                  </a:cubicBezTo>
                  <a:cubicBezTo>
                    <a:pt x="26" y="57"/>
                    <a:pt x="33" y="54"/>
                    <a:pt x="39" y="50"/>
                  </a:cubicBezTo>
                  <a:cubicBezTo>
                    <a:pt x="45" y="46"/>
                    <a:pt x="49" y="43"/>
                    <a:pt x="52" y="40"/>
                  </a:cubicBezTo>
                  <a:cubicBezTo>
                    <a:pt x="54" y="42"/>
                    <a:pt x="57" y="43"/>
                    <a:pt x="60" y="45"/>
                  </a:cubicBezTo>
                  <a:cubicBezTo>
                    <a:pt x="58" y="46"/>
                    <a:pt x="58" y="46"/>
                    <a:pt x="58" y="46"/>
                  </a:cubicBezTo>
                  <a:cubicBezTo>
                    <a:pt x="63" y="51"/>
                    <a:pt x="70" y="55"/>
                    <a:pt x="79" y="58"/>
                  </a:cubicBezTo>
                  <a:close/>
                  <a:moveTo>
                    <a:pt x="35" y="72"/>
                  </a:moveTo>
                  <a:cubicBezTo>
                    <a:pt x="35" y="75"/>
                    <a:pt x="34" y="77"/>
                    <a:pt x="33" y="81"/>
                  </a:cubicBezTo>
                  <a:cubicBezTo>
                    <a:pt x="32" y="84"/>
                    <a:pt x="30" y="87"/>
                    <a:pt x="27" y="91"/>
                  </a:cubicBezTo>
                  <a:cubicBezTo>
                    <a:pt x="24" y="94"/>
                    <a:pt x="19" y="98"/>
                    <a:pt x="13" y="103"/>
                  </a:cubicBezTo>
                  <a:cubicBezTo>
                    <a:pt x="11" y="100"/>
                    <a:pt x="9" y="98"/>
                    <a:pt x="7" y="96"/>
                  </a:cubicBezTo>
                  <a:cubicBezTo>
                    <a:pt x="12" y="93"/>
                    <a:pt x="16" y="90"/>
                    <a:pt x="19" y="88"/>
                  </a:cubicBezTo>
                  <a:cubicBezTo>
                    <a:pt x="22" y="85"/>
                    <a:pt x="24" y="82"/>
                    <a:pt x="25" y="79"/>
                  </a:cubicBezTo>
                  <a:cubicBezTo>
                    <a:pt x="26" y="77"/>
                    <a:pt x="27" y="74"/>
                    <a:pt x="27" y="72"/>
                  </a:cubicBezTo>
                  <a:cubicBezTo>
                    <a:pt x="28" y="71"/>
                    <a:pt x="28" y="68"/>
                    <a:pt x="29" y="64"/>
                  </a:cubicBezTo>
                  <a:cubicBezTo>
                    <a:pt x="32" y="65"/>
                    <a:pt x="35" y="65"/>
                    <a:pt x="37" y="66"/>
                  </a:cubicBezTo>
                  <a:cubicBezTo>
                    <a:pt x="36" y="68"/>
                    <a:pt x="36" y="70"/>
                    <a:pt x="35" y="72"/>
                  </a:cubicBezTo>
                  <a:close/>
                  <a:moveTo>
                    <a:pt x="97" y="15"/>
                  </a:moveTo>
                  <a:cubicBezTo>
                    <a:pt x="96" y="25"/>
                    <a:pt x="96" y="25"/>
                    <a:pt x="96" y="25"/>
                  </a:cubicBezTo>
                  <a:cubicBezTo>
                    <a:pt x="96" y="29"/>
                    <a:pt x="95" y="33"/>
                    <a:pt x="95" y="39"/>
                  </a:cubicBezTo>
                  <a:cubicBezTo>
                    <a:pt x="16" y="39"/>
                    <a:pt x="16" y="39"/>
                    <a:pt x="16" y="39"/>
                  </a:cubicBezTo>
                  <a:cubicBezTo>
                    <a:pt x="17" y="33"/>
                    <a:pt x="18" y="28"/>
                    <a:pt x="18" y="24"/>
                  </a:cubicBezTo>
                  <a:cubicBezTo>
                    <a:pt x="20" y="15"/>
                    <a:pt x="20" y="15"/>
                    <a:pt x="20" y="15"/>
                  </a:cubicBezTo>
                  <a:cubicBezTo>
                    <a:pt x="20" y="9"/>
                    <a:pt x="21" y="4"/>
                    <a:pt x="21" y="0"/>
                  </a:cubicBezTo>
                  <a:cubicBezTo>
                    <a:pt x="100" y="0"/>
                    <a:pt x="100" y="0"/>
                    <a:pt x="100" y="0"/>
                  </a:cubicBezTo>
                  <a:cubicBezTo>
                    <a:pt x="99" y="3"/>
                    <a:pt x="98" y="8"/>
                    <a:pt x="97" y="15"/>
                  </a:cubicBezTo>
                  <a:close/>
                  <a:moveTo>
                    <a:pt x="54" y="16"/>
                  </a:moveTo>
                  <a:cubicBezTo>
                    <a:pt x="55" y="6"/>
                    <a:pt x="55" y="6"/>
                    <a:pt x="55" y="6"/>
                  </a:cubicBezTo>
                  <a:cubicBezTo>
                    <a:pt x="30" y="6"/>
                    <a:pt x="30" y="6"/>
                    <a:pt x="30" y="6"/>
                  </a:cubicBezTo>
                  <a:cubicBezTo>
                    <a:pt x="28" y="16"/>
                    <a:pt x="28" y="16"/>
                    <a:pt x="28" y="16"/>
                  </a:cubicBezTo>
                  <a:lnTo>
                    <a:pt x="54" y="16"/>
                  </a:lnTo>
                  <a:close/>
                  <a:moveTo>
                    <a:pt x="51" y="33"/>
                  </a:moveTo>
                  <a:cubicBezTo>
                    <a:pt x="53" y="22"/>
                    <a:pt x="53" y="22"/>
                    <a:pt x="53" y="22"/>
                  </a:cubicBezTo>
                  <a:cubicBezTo>
                    <a:pt x="27" y="22"/>
                    <a:pt x="27" y="22"/>
                    <a:pt x="27" y="22"/>
                  </a:cubicBezTo>
                  <a:cubicBezTo>
                    <a:pt x="26" y="33"/>
                    <a:pt x="26" y="33"/>
                    <a:pt x="26" y="33"/>
                  </a:cubicBezTo>
                  <a:lnTo>
                    <a:pt x="51" y="33"/>
                  </a:lnTo>
                  <a:close/>
                  <a:moveTo>
                    <a:pt x="88" y="16"/>
                  </a:moveTo>
                  <a:cubicBezTo>
                    <a:pt x="90" y="6"/>
                    <a:pt x="90" y="6"/>
                    <a:pt x="90" y="6"/>
                  </a:cubicBezTo>
                  <a:cubicBezTo>
                    <a:pt x="64" y="6"/>
                    <a:pt x="64" y="6"/>
                    <a:pt x="64" y="6"/>
                  </a:cubicBezTo>
                  <a:cubicBezTo>
                    <a:pt x="62" y="16"/>
                    <a:pt x="62" y="16"/>
                    <a:pt x="62" y="16"/>
                  </a:cubicBezTo>
                  <a:lnTo>
                    <a:pt x="88" y="16"/>
                  </a:lnTo>
                  <a:close/>
                  <a:moveTo>
                    <a:pt x="86" y="33"/>
                  </a:moveTo>
                  <a:cubicBezTo>
                    <a:pt x="87" y="22"/>
                    <a:pt x="87" y="22"/>
                    <a:pt x="87" y="22"/>
                  </a:cubicBezTo>
                  <a:cubicBezTo>
                    <a:pt x="61" y="22"/>
                    <a:pt x="61" y="22"/>
                    <a:pt x="61" y="22"/>
                  </a:cubicBezTo>
                  <a:cubicBezTo>
                    <a:pt x="60" y="33"/>
                    <a:pt x="60" y="33"/>
                    <a:pt x="60" y="33"/>
                  </a:cubicBezTo>
                  <a:lnTo>
                    <a:pt x="86" y="33"/>
                  </a:lnTo>
                  <a:close/>
                </a:path>
              </a:pathLst>
            </a:custGeom>
            <a:solidFill>
              <a:schemeClr val="tx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61" name="Line 33"/>
            <p:cNvSpPr>
              <a:spLocks noChangeShapeType="1"/>
            </p:cNvSpPr>
            <p:nvPr/>
          </p:nvSpPr>
          <p:spPr bwMode="auto">
            <a:xfrm flipH="1">
              <a:off x="9255481"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2" name="Line 34"/>
            <p:cNvSpPr>
              <a:spLocks noChangeShapeType="1"/>
            </p:cNvSpPr>
            <p:nvPr/>
          </p:nvSpPr>
          <p:spPr bwMode="auto">
            <a:xfrm flipH="1">
              <a:off x="9348136"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3" name="Line 35"/>
            <p:cNvSpPr>
              <a:spLocks noChangeShapeType="1"/>
            </p:cNvSpPr>
            <p:nvPr/>
          </p:nvSpPr>
          <p:spPr bwMode="auto">
            <a:xfrm flipH="1">
              <a:off x="9443129" y="4548432"/>
              <a:ext cx="4530"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4" name="Line 36"/>
            <p:cNvSpPr>
              <a:spLocks noChangeShapeType="1"/>
            </p:cNvSpPr>
            <p:nvPr/>
          </p:nvSpPr>
          <p:spPr bwMode="auto">
            <a:xfrm flipH="1">
              <a:off x="9538268"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5" name="Line 37"/>
            <p:cNvSpPr>
              <a:spLocks noChangeShapeType="1"/>
            </p:cNvSpPr>
            <p:nvPr/>
          </p:nvSpPr>
          <p:spPr bwMode="auto">
            <a:xfrm flipH="1">
              <a:off x="9633700" y="4548432"/>
              <a:ext cx="4092" cy="31129"/>
            </a:xfrm>
            <a:prstGeom prst="line">
              <a:avLst/>
            </a:prstGeom>
            <a:noFill/>
            <a:ln w="14288" cap="flat">
              <a:solidFill>
                <a:schemeClr val="tx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sp>
          <p:nvSpPr>
            <p:cNvPr id="66" name="Line 38"/>
            <p:cNvSpPr>
              <a:spLocks noChangeShapeType="1"/>
            </p:cNvSpPr>
            <p:nvPr/>
          </p:nvSpPr>
          <p:spPr bwMode="auto">
            <a:xfrm flipH="1">
              <a:off x="9728108" y="4548432"/>
              <a:ext cx="4384" cy="31129"/>
            </a:xfrm>
            <a:prstGeom prst="line">
              <a:avLst/>
            </a:prstGeom>
            <a:noFill/>
            <a:ln w="14288"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bg1"/>
                </a:solidFill>
              </a:endParaRPr>
            </a:p>
          </p:txBody>
        </p:sp>
      </p:grpSp>
      <p:pic>
        <p:nvPicPr>
          <p:cNvPr id="69" name="Picture 3" descr="C:\Documents and Settings\tdz\桌面\未标题-2.png" hidden="1"/>
          <p:cNvPicPr>
            <a:picLocks noChangeAspect="1" noChangeArrowheads="1"/>
          </p:cNvPicPr>
          <p:nvPr userDrawn="1"/>
        </p:nvPicPr>
        <p:blipFill>
          <a:blip r:embed="rId3" cstate="screen"/>
          <a:srcRect/>
          <a:stretch>
            <a:fillRect/>
          </a:stretch>
        </p:blipFill>
        <p:spPr bwMode="auto">
          <a:xfrm>
            <a:off x="7480114" y="6542476"/>
            <a:ext cx="253705" cy="216000"/>
          </a:xfrm>
          <a:prstGeom prst="rect">
            <a:avLst/>
          </a:prstGeom>
          <a:noFill/>
          <a:extLst>
            <a:ext uri="{909E8E84-426E-40DD-AFC4-6F175D3DCCD1}">
              <a14:hiddenFill xmlns:a14="http://schemas.microsoft.com/office/drawing/2010/main">
                <a:solidFill>
                  <a:srgbClr val="FFFFFF"/>
                </a:solidFill>
              </a14:hiddenFill>
            </a:ext>
          </a:extLst>
        </p:spPr>
      </p:pic>
      <p:sp>
        <p:nvSpPr>
          <p:cNvPr id="8" name="日期占位符 7"/>
          <p:cNvSpPr>
            <a:spLocks noGrp="1"/>
          </p:cNvSpPr>
          <p:nvPr>
            <p:ph type="dt" sz="half" idx="11"/>
          </p:nvPr>
        </p:nvSpPr>
        <p:spPr>
          <a:xfrm>
            <a:off x="838200" y="6356350"/>
            <a:ext cx="2743200" cy="365125"/>
          </a:xfrm>
          <a:prstGeom prst="rect">
            <a:avLst/>
          </a:prstGeom>
        </p:spPr>
        <p:txBody>
          <a:bodyPr/>
          <a:lstStyle/>
          <a:p>
            <a:fld id="{618F58CE-AA9F-44F2-B75A-34227CEABCB3}" type="datetimeFigureOut">
              <a:rPr lang="zh-CN" altLang="en-US" smtClean="0"/>
              <a:t>2023/2/2</a:t>
            </a:fld>
            <a:endParaRPr lang="zh-CN" altLang="en-US"/>
          </a:p>
        </p:txBody>
      </p:sp>
      <p:sp>
        <p:nvSpPr>
          <p:cNvPr id="9" name="页脚占位符 8"/>
          <p:cNvSpPr>
            <a:spLocks noGrp="1"/>
          </p:cNvSpPr>
          <p:nvPr>
            <p:ph type="ftr" sz="quarter" idx="12"/>
          </p:nvPr>
        </p:nvSpPr>
        <p:spPr>
          <a:xfrm>
            <a:off x="4038600" y="6356350"/>
            <a:ext cx="4114800" cy="365125"/>
          </a:xfrm>
          <a:prstGeom prst="rect">
            <a:avLst/>
          </a:prstGeom>
        </p:spPr>
        <p:txBody>
          <a:bodyPr/>
          <a:lstStyle/>
          <a:p>
            <a:endParaRPr lang="zh-CN" altLang="en-US" dirty="0"/>
          </a:p>
        </p:txBody>
      </p:sp>
      <p:sp>
        <p:nvSpPr>
          <p:cNvPr id="74" name="任意多边形 73" hidden="1"/>
          <p:cNvSpPr/>
          <p:nvPr userDrawn="1"/>
        </p:nvSpPr>
        <p:spPr>
          <a:xfrm rot="894806">
            <a:off x="779120" y="139286"/>
            <a:ext cx="541052" cy="828000"/>
          </a:xfrm>
          <a:custGeom>
            <a:avLst/>
            <a:gdLst>
              <a:gd name="connsiteX0" fmla="*/ 1651515 w 2990085"/>
              <a:gd name="connsiteY0" fmla="*/ 74436 h 4575877"/>
              <a:gd name="connsiteX1" fmla="*/ 2523002 w 2990085"/>
              <a:gd name="connsiteY1" fmla="*/ 57726 h 4575877"/>
              <a:gd name="connsiteX2" fmla="*/ 2960293 w 2990085"/>
              <a:gd name="connsiteY2" fmla="*/ 524262 h 4575877"/>
              <a:gd name="connsiteX3" fmla="*/ 2750515 w 2990085"/>
              <a:gd name="connsiteY3" fmla="*/ 1375655 h 4575877"/>
              <a:gd name="connsiteX4" fmla="*/ 1825757 w 2990085"/>
              <a:gd name="connsiteY4" fmla="*/ 1957962 h 4575877"/>
              <a:gd name="connsiteX5" fmla="*/ 1624453 w 2990085"/>
              <a:gd name="connsiteY5" fmla="*/ 2000087 h 4575877"/>
              <a:gd name="connsiteX6" fmla="*/ 1637767 w 2990085"/>
              <a:gd name="connsiteY6" fmla="*/ 2869607 h 4575877"/>
              <a:gd name="connsiteX7" fmla="*/ 1636496 w 2990085"/>
              <a:gd name="connsiteY7" fmla="*/ 2945690 h 4575877"/>
              <a:gd name="connsiteX8" fmla="*/ 1633673 w 2990085"/>
              <a:gd name="connsiteY8" fmla="*/ 2946442 h 4575877"/>
              <a:gd name="connsiteX9" fmla="*/ 1633673 w 2990085"/>
              <a:gd name="connsiteY9" fmla="*/ 3401224 h 4575877"/>
              <a:gd name="connsiteX10" fmla="*/ 1630823 w 2990085"/>
              <a:gd name="connsiteY10" fmla="*/ 3401224 h 4575877"/>
              <a:gd name="connsiteX11" fmla="*/ 1635750 w 2990085"/>
              <a:gd name="connsiteY11" fmla="*/ 3723073 h 4575877"/>
              <a:gd name="connsiteX12" fmla="*/ 1626318 w 2990085"/>
              <a:gd name="connsiteY12" fmla="*/ 4162116 h 4575877"/>
              <a:gd name="connsiteX13" fmla="*/ 1998521 w 2990085"/>
              <a:gd name="connsiteY13" fmla="*/ 4114682 h 4575877"/>
              <a:gd name="connsiteX14" fmla="*/ 2387572 w 2990085"/>
              <a:gd name="connsiteY14" fmla="*/ 3936393 h 4575877"/>
              <a:gd name="connsiteX15" fmla="*/ 2393959 w 2990085"/>
              <a:gd name="connsiteY15" fmla="*/ 4089779 h 4575877"/>
              <a:gd name="connsiteX16" fmla="*/ 2032803 w 2990085"/>
              <a:gd name="connsiteY16" fmla="*/ 4243403 h 4575877"/>
              <a:gd name="connsiteX17" fmla="*/ 1655587 w 2990085"/>
              <a:gd name="connsiteY17" fmla="*/ 4315149 h 4575877"/>
              <a:gd name="connsiteX18" fmla="*/ 1273004 w 2990085"/>
              <a:gd name="connsiteY18" fmla="*/ 4388324 h 4575877"/>
              <a:gd name="connsiteX19" fmla="*/ 806011 w 2990085"/>
              <a:gd name="connsiteY19" fmla="*/ 4575877 h 4575877"/>
              <a:gd name="connsiteX20" fmla="*/ 801054 w 2990085"/>
              <a:gd name="connsiteY20" fmla="*/ 4427857 h 4575877"/>
              <a:gd name="connsiteX21" fmla="*/ 1160457 w 2990085"/>
              <a:gd name="connsiteY21" fmla="*/ 4159821 h 4575877"/>
              <a:gd name="connsiteX22" fmla="*/ 1241769 w 2990085"/>
              <a:gd name="connsiteY22" fmla="*/ 3667174 h 4575877"/>
              <a:gd name="connsiteX23" fmla="*/ 1237922 w 2990085"/>
              <a:gd name="connsiteY23" fmla="*/ 3428438 h 4575877"/>
              <a:gd name="connsiteX24" fmla="*/ 1240031 w 2990085"/>
              <a:gd name="connsiteY24" fmla="*/ 3428438 h 4575877"/>
              <a:gd name="connsiteX25" fmla="*/ 1240031 w 2990085"/>
              <a:gd name="connsiteY25" fmla="*/ 3401224 h 4575877"/>
              <a:gd name="connsiteX26" fmla="*/ 1239219 w 2990085"/>
              <a:gd name="connsiteY26" fmla="*/ 3401224 h 4575877"/>
              <a:gd name="connsiteX27" fmla="*/ 1239219 w 2990085"/>
              <a:gd name="connsiteY27" fmla="*/ 2606619 h 4575877"/>
              <a:gd name="connsiteX28" fmla="*/ 1240448 w 2990085"/>
              <a:gd name="connsiteY28" fmla="*/ 2606619 h 4575877"/>
              <a:gd name="connsiteX29" fmla="*/ 1216781 w 2990085"/>
              <a:gd name="connsiteY29" fmla="*/ 1137952 h 4575877"/>
              <a:gd name="connsiteX30" fmla="*/ 1205031 w 2990085"/>
              <a:gd name="connsiteY30" fmla="*/ 986000 h 4575877"/>
              <a:gd name="connsiteX31" fmla="*/ 1010196 w 2990085"/>
              <a:gd name="connsiteY31" fmla="*/ 923011 h 4575877"/>
              <a:gd name="connsiteX32" fmla="*/ 1010953 w 2990085"/>
              <a:gd name="connsiteY32" fmla="*/ 796446 h 4575877"/>
              <a:gd name="connsiteX33" fmla="*/ 1631355 w 2990085"/>
              <a:gd name="connsiteY33" fmla="*/ 516335 h 4575877"/>
              <a:gd name="connsiteX34" fmla="*/ 1619038 w 2990085"/>
              <a:gd name="connsiteY34" fmla="*/ 1030819 h 4575877"/>
              <a:gd name="connsiteX35" fmla="*/ 1617716 w 2990085"/>
              <a:gd name="connsiteY35" fmla="*/ 1823823 h 4575877"/>
              <a:gd name="connsiteX36" fmla="*/ 1868719 w 2990085"/>
              <a:gd name="connsiteY36" fmla="*/ 1774203 h 4575877"/>
              <a:gd name="connsiteX37" fmla="*/ 2397287 w 2990085"/>
              <a:gd name="connsiteY37" fmla="*/ 1343368 h 4575877"/>
              <a:gd name="connsiteX38" fmla="*/ 2504404 w 2990085"/>
              <a:gd name="connsiteY38" fmla="*/ 645679 h 4575877"/>
              <a:gd name="connsiteX39" fmla="*/ 2200442 w 2990085"/>
              <a:gd name="connsiteY39" fmla="*/ 269996 h 4575877"/>
              <a:gd name="connsiteX40" fmla="*/ 1592464 w 2990085"/>
              <a:gd name="connsiteY40" fmla="*/ 262479 h 4575877"/>
              <a:gd name="connsiteX41" fmla="*/ 774828 w 2990085"/>
              <a:gd name="connsiteY41" fmla="*/ 718607 h 4575877"/>
              <a:gd name="connsiteX42" fmla="*/ 255817 w 2990085"/>
              <a:gd name="connsiteY42" fmla="*/ 1465682 h 4575877"/>
              <a:gd name="connsiteX43" fmla="*/ 203204 w 2990085"/>
              <a:gd name="connsiteY43" fmla="*/ 2206292 h 4575877"/>
              <a:gd name="connsiteX44" fmla="*/ 348810 w 2990085"/>
              <a:gd name="connsiteY44" fmla="*/ 2483428 h 4575877"/>
              <a:gd name="connsiteX45" fmla="*/ 622088 w 2990085"/>
              <a:gd name="connsiteY45" fmla="*/ 2657629 h 4575877"/>
              <a:gd name="connsiteX46" fmla="*/ 800805 w 2990085"/>
              <a:gd name="connsiteY46" fmla="*/ 2811066 h 4575877"/>
              <a:gd name="connsiteX47" fmla="*/ 779502 w 2990085"/>
              <a:gd name="connsiteY47" fmla="*/ 2914384 h 4575877"/>
              <a:gd name="connsiteX48" fmla="*/ 686344 w 2990085"/>
              <a:gd name="connsiteY48" fmla="*/ 2985143 h 4575877"/>
              <a:gd name="connsiteX49" fmla="*/ 347086 w 2990085"/>
              <a:gd name="connsiteY49" fmla="*/ 2854362 h 4575877"/>
              <a:gd name="connsiteX50" fmla="*/ 51924 w 2990085"/>
              <a:gd name="connsiteY50" fmla="*/ 2349974 h 4575877"/>
              <a:gd name="connsiteX51" fmla="*/ 301903 w 2990085"/>
              <a:gd name="connsiteY51" fmla="*/ 1002519 h 4575877"/>
              <a:gd name="connsiteX52" fmla="*/ 1651515 w 2990085"/>
              <a:gd name="connsiteY52" fmla="*/ 74436 h 4575877"/>
              <a:gd name="connsiteX0-1" fmla="*/ 1651515 w 2990085"/>
              <a:gd name="connsiteY0-2" fmla="*/ 74436 h 4575877"/>
              <a:gd name="connsiteX1-3" fmla="*/ 2523002 w 2990085"/>
              <a:gd name="connsiteY1-4" fmla="*/ 57726 h 4575877"/>
              <a:gd name="connsiteX2-5" fmla="*/ 2960293 w 2990085"/>
              <a:gd name="connsiteY2-6" fmla="*/ 524262 h 4575877"/>
              <a:gd name="connsiteX3-7" fmla="*/ 2750515 w 2990085"/>
              <a:gd name="connsiteY3-8" fmla="*/ 1375655 h 4575877"/>
              <a:gd name="connsiteX4-9" fmla="*/ 1825757 w 2990085"/>
              <a:gd name="connsiteY4-10" fmla="*/ 1957962 h 4575877"/>
              <a:gd name="connsiteX5-11" fmla="*/ 1624453 w 2990085"/>
              <a:gd name="connsiteY5-12" fmla="*/ 2000087 h 4575877"/>
              <a:gd name="connsiteX6-13" fmla="*/ 1637767 w 2990085"/>
              <a:gd name="connsiteY6-14" fmla="*/ 2869607 h 4575877"/>
              <a:gd name="connsiteX7-15" fmla="*/ 1636496 w 2990085"/>
              <a:gd name="connsiteY7-16" fmla="*/ 2945690 h 4575877"/>
              <a:gd name="connsiteX8-17" fmla="*/ 1633673 w 2990085"/>
              <a:gd name="connsiteY8-18" fmla="*/ 3401224 h 4575877"/>
              <a:gd name="connsiteX9-19" fmla="*/ 1630823 w 2990085"/>
              <a:gd name="connsiteY9-20" fmla="*/ 3401224 h 4575877"/>
              <a:gd name="connsiteX10-21" fmla="*/ 1635750 w 2990085"/>
              <a:gd name="connsiteY10-22" fmla="*/ 3723073 h 4575877"/>
              <a:gd name="connsiteX11-23" fmla="*/ 1626318 w 2990085"/>
              <a:gd name="connsiteY11-24" fmla="*/ 4162116 h 4575877"/>
              <a:gd name="connsiteX12-25" fmla="*/ 1998521 w 2990085"/>
              <a:gd name="connsiteY12-26" fmla="*/ 4114682 h 4575877"/>
              <a:gd name="connsiteX13-27" fmla="*/ 2387572 w 2990085"/>
              <a:gd name="connsiteY13-28" fmla="*/ 3936393 h 4575877"/>
              <a:gd name="connsiteX14-29" fmla="*/ 2393959 w 2990085"/>
              <a:gd name="connsiteY14-30" fmla="*/ 4089779 h 4575877"/>
              <a:gd name="connsiteX15-31" fmla="*/ 2032803 w 2990085"/>
              <a:gd name="connsiteY15-32" fmla="*/ 4243403 h 4575877"/>
              <a:gd name="connsiteX16-33" fmla="*/ 1655587 w 2990085"/>
              <a:gd name="connsiteY16-34" fmla="*/ 4315149 h 4575877"/>
              <a:gd name="connsiteX17-35" fmla="*/ 1273004 w 2990085"/>
              <a:gd name="connsiteY17-36" fmla="*/ 4388324 h 4575877"/>
              <a:gd name="connsiteX18-37" fmla="*/ 806011 w 2990085"/>
              <a:gd name="connsiteY18-38" fmla="*/ 4575877 h 4575877"/>
              <a:gd name="connsiteX19-39" fmla="*/ 801054 w 2990085"/>
              <a:gd name="connsiteY19-40" fmla="*/ 4427857 h 4575877"/>
              <a:gd name="connsiteX20-41" fmla="*/ 1160457 w 2990085"/>
              <a:gd name="connsiteY20-42" fmla="*/ 4159821 h 4575877"/>
              <a:gd name="connsiteX21-43" fmla="*/ 1241769 w 2990085"/>
              <a:gd name="connsiteY21-44" fmla="*/ 3667174 h 4575877"/>
              <a:gd name="connsiteX22-45" fmla="*/ 1237922 w 2990085"/>
              <a:gd name="connsiteY22-46" fmla="*/ 3428438 h 4575877"/>
              <a:gd name="connsiteX23-47" fmla="*/ 1240031 w 2990085"/>
              <a:gd name="connsiteY23-48" fmla="*/ 3428438 h 4575877"/>
              <a:gd name="connsiteX24-49" fmla="*/ 1240031 w 2990085"/>
              <a:gd name="connsiteY24-50" fmla="*/ 3401224 h 4575877"/>
              <a:gd name="connsiteX25-51" fmla="*/ 1239219 w 2990085"/>
              <a:gd name="connsiteY25-52" fmla="*/ 3401224 h 4575877"/>
              <a:gd name="connsiteX26-53" fmla="*/ 1239219 w 2990085"/>
              <a:gd name="connsiteY26-54" fmla="*/ 2606619 h 4575877"/>
              <a:gd name="connsiteX27-55" fmla="*/ 1240448 w 2990085"/>
              <a:gd name="connsiteY27-56" fmla="*/ 2606619 h 4575877"/>
              <a:gd name="connsiteX28-57" fmla="*/ 1216781 w 2990085"/>
              <a:gd name="connsiteY28-58" fmla="*/ 1137952 h 4575877"/>
              <a:gd name="connsiteX29-59" fmla="*/ 1205031 w 2990085"/>
              <a:gd name="connsiteY29-60" fmla="*/ 986000 h 4575877"/>
              <a:gd name="connsiteX30-61" fmla="*/ 1010196 w 2990085"/>
              <a:gd name="connsiteY30-62" fmla="*/ 923011 h 4575877"/>
              <a:gd name="connsiteX31-63" fmla="*/ 1010953 w 2990085"/>
              <a:gd name="connsiteY31-64" fmla="*/ 796446 h 4575877"/>
              <a:gd name="connsiteX32-65" fmla="*/ 1631355 w 2990085"/>
              <a:gd name="connsiteY32-66" fmla="*/ 516335 h 4575877"/>
              <a:gd name="connsiteX33-67" fmla="*/ 1619038 w 2990085"/>
              <a:gd name="connsiteY33-68" fmla="*/ 1030819 h 4575877"/>
              <a:gd name="connsiteX34-69" fmla="*/ 1617716 w 2990085"/>
              <a:gd name="connsiteY34-70" fmla="*/ 1823823 h 4575877"/>
              <a:gd name="connsiteX35-71" fmla="*/ 1868719 w 2990085"/>
              <a:gd name="connsiteY35-72" fmla="*/ 1774203 h 4575877"/>
              <a:gd name="connsiteX36-73" fmla="*/ 2397287 w 2990085"/>
              <a:gd name="connsiteY36-74" fmla="*/ 1343368 h 4575877"/>
              <a:gd name="connsiteX37-75" fmla="*/ 2504404 w 2990085"/>
              <a:gd name="connsiteY37-76" fmla="*/ 645679 h 4575877"/>
              <a:gd name="connsiteX38-77" fmla="*/ 2200442 w 2990085"/>
              <a:gd name="connsiteY38-78" fmla="*/ 269996 h 4575877"/>
              <a:gd name="connsiteX39-79" fmla="*/ 1592464 w 2990085"/>
              <a:gd name="connsiteY39-80" fmla="*/ 262479 h 4575877"/>
              <a:gd name="connsiteX40-81" fmla="*/ 774828 w 2990085"/>
              <a:gd name="connsiteY40-82" fmla="*/ 718607 h 4575877"/>
              <a:gd name="connsiteX41-83" fmla="*/ 255817 w 2990085"/>
              <a:gd name="connsiteY41-84" fmla="*/ 1465682 h 4575877"/>
              <a:gd name="connsiteX42-85" fmla="*/ 203204 w 2990085"/>
              <a:gd name="connsiteY42-86" fmla="*/ 2206292 h 4575877"/>
              <a:gd name="connsiteX43-87" fmla="*/ 348810 w 2990085"/>
              <a:gd name="connsiteY43-88" fmla="*/ 2483428 h 4575877"/>
              <a:gd name="connsiteX44-89" fmla="*/ 622088 w 2990085"/>
              <a:gd name="connsiteY44-90" fmla="*/ 2657629 h 4575877"/>
              <a:gd name="connsiteX45-91" fmla="*/ 800805 w 2990085"/>
              <a:gd name="connsiteY45-92" fmla="*/ 2811066 h 4575877"/>
              <a:gd name="connsiteX46-93" fmla="*/ 779502 w 2990085"/>
              <a:gd name="connsiteY46-94" fmla="*/ 2914384 h 4575877"/>
              <a:gd name="connsiteX47-95" fmla="*/ 686344 w 2990085"/>
              <a:gd name="connsiteY47-96" fmla="*/ 2985143 h 4575877"/>
              <a:gd name="connsiteX48-97" fmla="*/ 347086 w 2990085"/>
              <a:gd name="connsiteY48-98" fmla="*/ 2854362 h 4575877"/>
              <a:gd name="connsiteX49-99" fmla="*/ 51924 w 2990085"/>
              <a:gd name="connsiteY49-100" fmla="*/ 2349974 h 4575877"/>
              <a:gd name="connsiteX50-101" fmla="*/ 301903 w 2990085"/>
              <a:gd name="connsiteY50-102" fmla="*/ 1002519 h 4575877"/>
              <a:gd name="connsiteX51-103" fmla="*/ 1651515 w 2990085"/>
              <a:gd name="connsiteY51-104" fmla="*/ 74436 h 4575877"/>
              <a:gd name="connsiteX0-105" fmla="*/ 1651515 w 2990085"/>
              <a:gd name="connsiteY0-106" fmla="*/ 74436 h 4575877"/>
              <a:gd name="connsiteX1-107" fmla="*/ 2523002 w 2990085"/>
              <a:gd name="connsiteY1-108" fmla="*/ 57726 h 4575877"/>
              <a:gd name="connsiteX2-109" fmla="*/ 2960293 w 2990085"/>
              <a:gd name="connsiteY2-110" fmla="*/ 524262 h 4575877"/>
              <a:gd name="connsiteX3-111" fmla="*/ 2750515 w 2990085"/>
              <a:gd name="connsiteY3-112" fmla="*/ 1375655 h 4575877"/>
              <a:gd name="connsiteX4-113" fmla="*/ 1825757 w 2990085"/>
              <a:gd name="connsiteY4-114" fmla="*/ 1957962 h 4575877"/>
              <a:gd name="connsiteX5-115" fmla="*/ 1624453 w 2990085"/>
              <a:gd name="connsiteY5-116" fmla="*/ 2000087 h 4575877"/>
              <a:gd name="connsiteX6-117" fmla="*/ 1637767 w 2990085"/>
              <a:gd name="connsiteY6-118" fmla="*/ 2869607 h 4575877"/>
              <a:gd name="connsiteX7-119" fmla="*/ 1633673 w 2990085"/>
              <a:gd name="connsiteY7-120" fmla="*/ 3401224 h 4575877"/>
              <a:gd name="connsiteX8-121" fmla="*/ 1630823 w 2990085"/>
              <a:gd name="connsiteY8-122" fmla="*/ 3401224 h 4575877"/>
              <a:gd name="connsiteX9-123" fmla="*/ 1635750 w 2990085"/>
              <a:gd name="connsiteY9-124" fmla="*/ 3723073 h 4575877"/>
              <a:gd name="connsiteX10-125" fmla="*/ 1626318 w 2990085"/>
              <a:gd name="connsiteY10-126" fmla="*/ 4162116 h 4575877"/>
              <a:gd name="connsiteX11-127" fmla="*/ 1998521 w 2990085"/>
              <a:gd name="connsiteY11-128" fmla="*/ 4114682 h 4575877"/>
              <a:gd name="connsiteX12-129" fmla="*/ 2387572 w 2990085"/>
              <a:gd name="connsiteY12-130" fmla="*/ 3936393 h 4575877"/>
              <a:gd name="connsiteX13-131" fmla="*/ 2393959 w 2990085"/>
              <a:gd name="connsiteY13-132" fmla="*/ 4089779 h 4575877"/>
              <a:gd name="connsiteX14-133" fmla="*/ 2032803 w 2990085"/>
              <a:gd name="connsiteY14-134" fmla="*/ 4243403 h 4575877"/>
              <a:gd name="connsiteX15-135" fmla="*/ 1655587 w 2990085"/>
              <a:gd name="connsiteY15-136" fmla="*/ 4315149 h 4575877"/>
              <a:gd name="connsiteX16-137" fmla="*/ 1273004 w 2990085"/>
              <a:gd name="connsiteY16-138" fmla="*/ 4388324 h 4575877"/>
              <a:gd name="connsiteX17-139" fmla="*/ 806011 w 2990085"/>
              <a:gd name="connsiteY17-140" fmla="*/ 4575877 h 4575877"/>
              <a:gd name="connsiteX18-141" fmla="*/ 801054 w 2990085"/>
              <a:gd name="connsiteY18-142" fmla="*/ 4427857 h 4575877"/>
              <a:gd name="connsiteX19-143" fmla="*/ 1160457 w 2990085"/>
              <a:gd name="connsiteY19-144" fmla="*/ 4159821 h 4575877"/>
              <a:gd name="connsiteX20-145" fmla="*/ 1241769 w 2990085"/>
              <a:gd name="connsiteY20-146" fmla="*/ 3667174 h 4575877"/>
              <a:gd name="connsiteX21-147" fmla="*/ 1237922 w 2990085"/>
              <a:gd name="connsiteY21-148" fmla="*/ 3428438 h 4575877"/>
              <a:gd name="connsiteX22-149" fmla="*/ 1240031 w 2990085"/>
              <a:gd name="connsiteY22-150" fmla="*/ 3428438 h 4575877"/>
              <a:gd name="connsiteX23-151" fmla="*/ 1240031 w 2990085"/>
              <a:gd name="connsiteY23-152" fmla="*/ 3401224 h 4575877"/>
              <a:gd name="connsiteX24-153" fmla="*/ 1239219 w 2990085"/>
              <a:gd name="connsiteY24-154" fmla="*/ 3401224 h 4575877"/>
              <a:gd name="connsiteX25-155" fmla="*/ 1239219 w 2990085"/>
              <a:gd name="connsiteY25-156" fmla="*/ 2606619 h 4575877"/>
              <a:gd name="connsiteX26-157" fmla="*/ 1240448 w 2990085"/>
              <a:gd name="connsiteY26-158" fmla="*/ 2606619 h 4575877"/>
              <a:gd name="connsiteX27-159" fmla="*/ 1216781 w 2990085"/>
              <a:gd name="connsiteY27-160" fmla="*/ 1137952 h 4575877"/>
              <a:gd name="connsiteX28-161" fmla="*/ 1205031 w 2990085"/>
              <a:gd name="connsiteY28-162" fmla="*/ 986000 h 4575877"/>
              <a:gd name="connsiteX29-163" fmla="*/ 1010196 w 2990085"/>
              <a:gd name="connsiteY29-164" fmla="*/ 923011 h 4575877"/>
              <a:gd name="connsiteX30-165" fmla="*/ 1010953 w 2990085"/>
              <a:gd name="connsiteY30-166" fmla="*/ 796446 h 4575877"/>
              <a:gd name="connsiteX31-167" fmla="*/ 1631355 w 2990085"/>
              <a:gd name="connsiteY31-168" fmla="*/ 516335 h 4575877"/>
              <a:gd name="connsiteX32-169" fmla="*/ 1619038 w 2990085"/>
              <a:gd name="connsiteY32-170" fmla="*/ 1030819 h 4575877"/>
              <a:gd name="connsiteX33-171" fmla="*/ 1617716 w 2990085"/>
              <a:gd name="connsiteY33-172" fmla="*/ 1823823 h 4575877"/>
              <a:gd name="connsiteX34-173" fmla="*/ 1868719 w 2990085"/>
              <a:gd name="connsiteY34-174" fmla="*/ 1774203 h 4575877"/>
              <a:gd name="connsiteX35-175" fmla="*/ 2397287 w 2990085"/>
              <a:gd name="connsiteY35-176" fmla="*/ 1343368 h 4575877"/>
              <a:gd name="connsiteX36-177" fmla="*/ 2504404 w 2990085"/>
              <a:gd name="connsiteY36-178" fmla="*/ 645679 h 4575877"/>
              <a:gd name="connsiteX37-179" fmla="*/ 2200442 w 2990085"/>
              <a:gd name="connsiteY37-180" fmla="*/ 269996 h 4575877"/>
              <a:gd name="connsiteX38-181" fmla="*/ 1592464 w 2990085"/>
              <a:gd name="connsiteY38-182" fmla="*/ 262479 h 4575877"/>
              <a:gd name="connsiteX39-183" fmla="*/ 774828 w 2990085"/>
              <a:gd name="connsiteY39-184" fmla="*/ 718607 h 4575877"/>
              <a:gd name="connsiteX40-185" fmla="*/ 255817 w 2990085"/>
              <a:gd name="connsiteY40-186" fmla="*/ 1465682 h 4575877"/>
              <a:gd name="connsiteX41-187" fmla="*/ 203204 w 2990085"/>
              <a:gd name="connsiteY41-188" fmla="*/ 2206292 h 4575877"/>
              <a:gd name="connsiteX42-189" fmla="*/ 348810 w 2990085"/>
              <a:gd name="connsiteY42-190" fmla="*/ 2483428 h 4575877"/>
              <a:gd name="connsiteX43-191" fmla="*/ 622088 w 2990085"/>
              <a:gd name="connsiteY43-192" fmla="*/ 2657629 h 4575877"/>
              <a:gd name="connsiteX44-193" fmla="*/ 800805 w 2990085"/>
              <a:gd name="connsiteY44-194" fmla="*/ 2811066 h 4575877"/>
              <a:gd name="connsiteX45-195" fmla="*/ 779502 w 2990085"/>
              <a:gd name="connsiteY45-196" fmla="*/ 2914384 h 4575877"/>
              <a:gd name="connsiteX46-197" fmla="*/ 686344 w 2990085"/>
              <a:gd name="connsiteY46-198" fmla="*/ 2985143 h 4575877"/>
              <a:gd name="connsiteX47-199" fmla="*/ 347086 w 2990085"/>
              <a:gd name="connsiteY47-200" fmla="*/ 2854362 h 4575877"/>
              <a:gd name="connsiteX48-201" fmla="*/ 51924 w 2990085"/>
              <a:gd name="connsiteY48-202" fmla="*/ 2349974 h 4575877"/>
              <a:gd name="connsiteX49-203" fmla="*/ 301903 w 2990085"/>
              <a:gd name="connsiteY49-204" fmla="*/ 1002519 h 4575877"/>
              <a:gd name="connsiteX50-205" fmla="*/ 1651515 w 2990085"/>
              <a:gd name="connsiteY50-206" fmla="*/ 74436 h 4575877"/>
              <a:gd name="connsiteX0-207" fmla="*/ 1651515 w 2990085"/>
              <a:gd name="connsiteY0-208" fmla="*/ 74436 h 4575877"/>
              <a:gd name="connsiteX1-209" fmla="*/ 2523002 w 2990085"/>
              <a:gd name="connsiteY1-210" fmla="*/ 57726 h 4575877"/>
              <a:gd name="connsiteX2-211" fmla="*/ 2960293 w 2990085"/>
              <a:gd name="connsiteY2-212" fmla="*/ 524262 h 4575877"/>
              <a:gd name="connsiteX3-213" fmla="*/ 2750515 w 2990085"/>
              <a:gd name="connsiteY3-214" fmla="*/ 1375655 h 4575877"/>
              <a:gd name="connsiteX4-215" fmla="*/ 1825757 w 2990085"/>
              <a:gd name="connsiteY4-216" fmla="*/ 1957962 h 4575877"/>
              <a:gd name="connsiteX5-217" fmla="*/ 1624453 w 2990085"/>
              <a:gd name="connsiteY5-218" fmla="*/ 2000087 h 4575877"/>
              <a:gd name="connsiteX6-219" fmla="*/ 1633673 w 2990085"/>
              <a:gd name="connsiteY6-220" fmla="*/ 3401224 h 4575877"/>
              <a:gd name="connsiteX7-221" fmla="*/ 1630823 w 2990085"/>
              <a:gd name="connsiteY7-222" fmla="*/ 3401224 h 4575877"/>
              <a:gd name="connsiteX8-223" fmla="*/ 1635750 w 2990085"/>
              <a:gd name="connsiteY8-224" fmla="*/ 3723073 h 4575877"/>
              <a:gd name="connsiteX9-225" fmla="*/ 1626318 w 2990085"/>
              <a:gd name="connsiteY9-226" fmla="*/ 4162116 h 4575877"/>
              <a:gd name="connsiteX10-227" fmla="*/ 1998521 w 2990085"/>
              <a:gd name="connsiteY10-228" fmla="*/ 4114682 h 4575877"/>
              <a:gd name="connsiteX11-229" fmla="*/ 2387572 w 2990085"/>
              <a:gd name="connsiteY11-230" fmla="*/ 3936393 h 4575877"/>
              <a:gd name="connsiteX12-231" fmla="*/ 2393959 w 2990085"/>
              <a:gd name="connsiteY12-232" fmla="*/ 4089779 h 4575877"/>
              <a:gd name="connsiteX13-233" fmla="*/ 2032803 w 2990085"/>
              <a:gd name="connsiteY13-234" fmla="*/ 4243403 h 4575877"/>
              <a:gd name="connsiteX14-235" fmla="*/ 1655587 w 2990085"/>
              <a:gd name="connsiteY14-236" fmla="*/ 4315149 h 4575877"/>
              <a:gd name="connsiteX15-237" fmla="*/ 1273004 w 2990085"/>
              <a:gd name="connsiteY15-238" fmla="*/ 4388324 h 4575877"/>
              <a:gd name="connsiteX16-239" fmla="*/ 806011 w 2990085"/>
              <a:gd name="connsiteY16-240" fmla="*/ 4575877 h 4575877"/>
              <a:gd name="connsiteX17-241" fmla="*/ 801054 w 2990085"/>
              <a:gd name="connsiteY17-242" fmla="*/ 4427857 h 4575877"/>
              <a:gd name="connsiteX18-243" fmla="*/ 1160457 w 2990085"/>
              <a:gd name="connsiteY18-244" fmla="*/ 4159821 h 4575877"/>
              <a:gd name="connsiteX19-245" fmla="*/ 1241769 w 2990085"/>
              <a:gd name="connsiteY19-246" fmla="*/ 3667174 h 4575877"/>
              <a:gd name="connsiteX20-247" fmla="*/ 1237922 w 2990085"/>
              <a:gd name="connsiteY20-248" fmla="*/ 3428438 h 4575877"/>
              <a:gd name="connsiteX21-249" fmla="*/ 1240031 w 2990085"/>
              <a:gd name="connsiteY21-250" fmla="*/ 3428438 h 4575877"/>
              <a:gd name="connsiteX22-251" fmla="*/ 1240031 w 2990085"/>
              <a:gd name="connsiteY22-252" fmla="*/ 3401224 h 4575877"/>
              <a:gd name="connsiteX23-253" fmla="*/ 1239219 w 2990085"/>
              <a:gd name="connsiteY23-254" fmla="*/ 3401224 h 4575877"/>
              <a:gd name="connsiteX24-255" fmla="*/ 1239219 w 2990085"/>
              <a:gd name="connsiteY24-256" fmla="*/ 2606619 h 4575877"/>
              <a:gd name="connsiteX25-257" fmla="*/ 1240448 w 2990085"/>
              <a:gd name="connsiteY25-258" fmla="*/ 2606619 h 4575877"/>
              <a:gd name="connsiteX26-259" fmla="*/ 1216781 w 2990085"/>
              <a:gd name="connsiteY26-260" fmla="*/ 1137952 h 4575877"/>
              <a:gd name="connsiteX27-261" fmla="*/ 1205031 w 2990085"/>
              <a:gd name="connsiteY27-262" fmla="*/ 986000 h 4575877"/>
              <a:gd name="connsiteX28-263" fmla="*/ 1010196 w 2990085"/>
              <a:gd name="connsiteY28-264" fmla="*/ 923011 h 4575877"/>
              <a:gd name="connsiteX29-265" fmla="*/ 1010953 w 2990085"/>
              <a:gd name="connsiteY29-266" fmla="*/ 796446 h 4575877"/>
              <a:gd name="connsiteX30-267" fmla="*/ 1631355 w 2990085"/>
              <a:gd name="connsiteY30-268" fmla="*/ 516335 h 4575877"/>
              <a:gd name="connsiteX31-269" fmla="*/ 1619038 w 2990085"/>
              <a:gd name="connsiteY31-270" fmla="*/ 1030819 h 4575877"/>
              <a:gd name="connsiteX32-271" fmla="*/ 1617716 w 2990085"/>
              <a:gd name="connsiteY32-272" fmla="*/ 1823823 h 4575877"/>
              <a:gd name="connsiteX33-273" fmla="*/ 1868719 w 2990085"/>
              <a:gd name="connsiteY33-274" fmla="*/ 1774203 h 4575877"/>
              <a:gd name="connsiteX34-275" fmla="*/ 2397287 w 2990085"/>
              <a:gd name="connsiteY34-276" fmla="*/ 1343368 h 4575877"/>
              <a:gd name="connsiteX35-277" fmla="*/ 2504404 w 2990085"/>
              <a:gd name="connsiteY35-278" fmla="*/ 645679 h 4575877"/>
              <a:gd name="connsiteX36-279" fmla="*/ 2200442 w 2990085"/>
              <a:gd name="connsiteY36-280" fmla="*/ 269996 h 4575877"/>
              <a:gd name="connsiteX37-281" fmla="*/ 1592464 w 2990085"/>
              <a:gd name="connsiteY37-282" fmla="*/ 262479 h 4575877"/>
              <a:gd name="connsiteX38-283" fmla="*/ 774828 w 2990085"/>
              <a:gd name="connsiteY38-284" fmla="*/ 718607 h 4575877"/>
              <a:gd name="connsiteX39-285" fmla="*/ 255817 w 2990085"/>
              <a:gd name="connsiteY39-286" fmla="*/ 1465682 h 4575877"/>
              <a:gd name="connsiteX40-287" fmla="*/ 203204 w 2990085"/>
              <a:gd name="connsiteY40-288" fmla="*/ 2206292 h 4575877"/>
              <a:gd name="connsiteX41-289" fmla="*/ 348810 w 2990085"/>
              <a:gd name="connsiteY41-290" fmla="*/ 2483428 h 4575877"/>
              <a:gd name="connsiteX42-291" fmla="*/ 622088 w 2990085"/>
              <a:gd name="connsiteY42-292" fmla="*/ 2657629 h 4575877"/>
              <a:gd name="connsiteX43-293" fmla="*/ 800805 w 2990085"/>
              <a:gd name="connsiteY43-294" fmla="*/ 2811066 h 4575877"/>
              <a:gd name="connsiteX44-295" fmla="*/ 779502 w 2990085"/>
              <a:gd name="connsiteY44-296" fmla="*/ 2914384 h 4575877"/>
              <a:gd name="connsiteX45-297" fmla="*/ 686344 w 2990085"/>
              <a:gd name="connsiteY45-298" fmla="*/ 2985143 h 4575877"/>
              <a:gd name="connsiteX46-299" fmla="*/ 347086 w 2990085"/>
              <a:gd name="connsiteY46-300" fmla="*/ 2854362 h 4575877"/>
              <a:gd name="connsiteX47-301" fmla="*/ 51924 w 2990085"/>
              <a:gd name="connsiteY47-302" fmla="*/ 2349974 h 4575877"/>
              <a:gd name="connsiteX48-303" fmla="*/ 301903 w 2990085"/>
              <a:gd name="connsiteY48-304" fmla="*/ 1002519 h 4575877"/>
              <a:gd name="connsiteX49-305" fmla="*/ 1651515 w 2990085"/>
              <a:gd name="connsiteY49-306" fmla="*/ 74436 h 4575877"/>
              <a:gd name="connsiteX0-307" fmla="*/ 1651515 w 2990085"/>
              <a:gd name="connsiteY0-308" fmla="*/ 74436 h 4575877"/>
              <a:gd name="connsiteX1-309" fmla="*/ 2523002 w 2990085"/>
              <a:gd name="connsiteY1-310" fmla="*/ 57726 h 4575877"/>
              <a:gd name="connsiteX2-311" fmla="*/ 2960293 w 2990085"/>
              <a:gd name="connsiteY2-312" fmla="*/ 524262 h 4575877"/>
              <a:gd name="connsiteX3-313" fmla="*/ 2750515 w 2990085"/>
              <a:gd name="connsiteY3-314" fmla="*/ 1375655 h 4575877"/>
              <a:gd name="connsiteX4-315" fmla="*/ 1825757 w 2990085"/>
              <a:gd name="connsiteY4-316" fmla="*/ 1957962 h 4575877"/>
              <a:gd name="connsiteX5-317" fmla="*/ 1624453 w 2990085"/>
              <a:gd name="connsiteY5-318" fmla="*/ 2000087 h 4575877"/>
              <a:gd name="connsiteX6-319" fmla="*/ 1633673 w 2990085"/>
              <a:gd name="connsiteY6-320" fmla="*/ 3401224 h 4575877"/>
              <a:gd name="connsiteX7-321" fmla="*/ 1630823 w 2990085"/>
              <a:gd name="connsiteY7-322" fmla="*/ 3401224 h 4575877"/>
              <a:gd name="connsiteX8-323" fmla="*/ 1635750 w 2990085"/>
              <a:gd name="connsiteY8-324" fmla="*/ 3723073 h 4575877"/>
              <a:gd name="connsiteX9-325" fmla="*/ 1626318 w 2990085"/>
              <a:gd name="connsiteY9-326" fmla="*/ 4162116 h 4575877"/>
              <a:gd name="connsiteX10-327" fmla="*/ 1998521 w 2990085"/>
              <a:gd name="connsiteY10-328" fmla="*/ 4114682 h 4575877"/>
              <a:gd name="connsiteX11-329" fmla="*/ 2387572 w 2990085"/>
              <a:gd name="connsiteY11-330" fmla="*/ 3936393 h 4575877"/>
              <a:gd name="connsiteX12-331" fmla="*/ 2393959 w 2990085"/>
              <a:gd name="connsiteY12-332" fmla="*/ 4089779 h 4575877"/>
              <a:gd name="connsiteX13-333" fmla="*/ 2032803 w 2990085"/>
              <a:gd name="connsiteY13-334" fmla="*/ 4243403 h 4575877"/>
              <a:gd name="connsiteX14-335" fmla="*/ 1655587 w 2990085"/>
              <a:gd name="connsiteY14-336" fmla="*/ 4315149 h 4575877"/>
              <a:gd name="connsiteX15-337" fmla="*/ 1273004 w 2990085"/>
              <a:gd name="connsiteY15-338" fmla="*/ 4388324 h 4575877"/>
              <a:gd name="connsiteX16-339" fmla="*/ 806011 w 2990085"/>
              <a:gd name="connsiteY16-340" fmla="*/ 4575877 h 4575877"/>
              <a:gd name="connsiteX17-341" fmla="*/ 801054 w 2990085"/>
              <a:gd name="connsiteY17-342" fmla="*/ 4427857 h 4575877"/>
              <a:gd name="connsiteX18-343" fmla="*/ 1160457 w 2990085"/>
              <a:gd name="connsiteY18-344" fmla="*/ 4159821 h 4575877"/>
              <a:gd name="connsiteX19-345" fmla="*/ 1241769 w 2990085"/>
              <a:gd name="connsiteY19-346" fmla="*/ 3667174 h 4575877"/>
              <a:gd name="connsiteX20-347" fmla="*/ 1237922 w 2990085"/>
              <a:gd name="connsiteY20-348" fmla="*/ 3428438 h 4575877"/>
              <a:gd name="connsiteX21-349" fmla="*/ 1240031 w 2990085"/>
              <a:gd name="connsiteY21-350" fmla="*/ 3428438 h 4575877"/>
              <a:gd name="connsiteX22-351" fmla="*/ 1240031 w 2990085"/>
              <a:gd name="connsiteY22-352" fmla="*/ 3401224 h 4575877"/>
              <a:gd name="connsiteX23-353" fmla="*/ 1239219 w 2990085"/>
              <a:gd name="connsiteY23-354" fmla="*/ 2606619 h 4575877"/>
              <a:gd name="connsiteX24-355" fmla="*/ 1240448 w 2990085"/>
              <a:gd name="connsiteY24-356" fmla="*/ 2606619 h 4575877"/>
              <a:gd name="connsiteX25-357" fmla="*/ 1216781 w 2990085"/>
              <a:gd name="connsiteY25-358" fmla="*/ 1137952 h 4575877"/>
              <a:gd name="connsiteX26-359" fmla="*/ 1205031 w 2990085"/>
              <a:gd name="connsiteY26-360" fmla="*/ 986000 h 4575877"/>
              <a:gd name="connsiteX27-361" fmla="*/ 1010196 w 2990085"/>
              <a:gd name="connsiteY27-362" fmla="*/ 923011 h 4575877"/>
              <a:gd name="connsiteX28-363" fmla="*/ 1010953 w 2990085"/>
              <a:gd name="connsiteY28-364" fmla="*/ 796446 h 4575877"/>
              <a:gd name="connsiteX29-365" fmla="*/ 1631355 w 2990085"/>
              <a:gd name="connsiteY29-366" fmla="*/ 516335 h 4575877"/>
              <a:gd name="connsiteX30-367" fmla="*/ 1619038 w 2990085"/>
              <a:gd name="connsiteY30-368" fmla="*/ 1030819 h 4575877"/>
              <a:gd name="connsiteX31-369" fmla="*/ 1617716 w 2990085"/>
              <a:gd name="connsiteY31-370" fmla="*/ 1823823 h 4575877"/>
              <a:gd name="connsiteX32-371" fmla="*/ 1868719 w 2990085"/>
              <a:gd name="connsiteY32-372" fmla="*/ 1774203 h 4575877"/>
              <a:gd name="connsiteX33-373" fmla="*/ 2397287 w 2990085"/>
              <a:gd name="connsiteY33-374" fmla="*/ 1343368 h 4575877"/>
              <a:gd name="connsiteX34-375" fmla="*/ 2504404 w 2990085"/>
              <a:gd name="connsiteY34-376" fmla="*/ 645679 h 4575877"/>
              <a:gd name="connsiteX35-377" fmla="*/ 2200442 w 2990085"/>
              <a:gd name="connsiteY35-378" fmla="*/ 269996 h 4575877"/>
              <a:gd name="connsiteX36-379" fmla="*/ 1592464 w 2990085"/>
              <a:gd name="connsiteY36-380" fmla="*/ 262479 h 4575877"/>
              <a:gd name="connsiteX37-381" fmla="*/ 774828 w 2990085"/>
              <a:gd name="connsiteY37-382" fmla="*/ 718607 h 4575877"/>
              <a:gd name="connsiteX38-383" fmla="*/ 255817 w 2990085"/>
              <a:gd name="connsiteY38-384" fmla="*/ 1465682 h 4575877"/>
              <a:gd name="connsiteX39-385" fmla="*/ 203204 w 2990085"/>
              <a:gd name="connsiteY39-386" fmla="*/ 2206292 h 4575877"/>
              <a:gd name="connsiteX40-387" fmla="*/ 348810 w 2990085"/>
              <a:gd name="connsiteY40-388" fmla="*/ 2483428 h 4575877"/>
              <a:gd name="connsiteX41-389" fmla="*/ 622088 w 2990085"/>
              <a:gd name="connsiteY41-390" fmla="*/ 2657629 h 4575877"/>
              <a:gd name="connsiteX42-391" fmla="*/ 800805 w 2990085"/>
              <a:gd name="connsiteY42-392" fmla="*/ 2811066 h 4575877"/>
              <a:gd name="connsiteX43-393" fmla="*/ 779502 w 2990085"/>
              <a:gd name="connsiteY43-394" fmla="*/ 2914384 h 4575877"/>
              <a:gd name="connsiteX44-395" fmla="*/ 686344 w 2990085"/>
              <a:gd name="connsiteY44-396" fmla="*/ 2985143 h 4575877"/>
              <a:gd name="connsiteX45-397" fmla="*/ 347086 w 2990085"/>
              <a:gd name="connsiteY45-398" fmla="*/ 2854362 h 4575877"/>
              <a:gd name="connsiteX46-399" fmla="*/ 51924 w 2990085"/>
              <a:gd name="connsiteY46-400" fmla="*/ 2349974 h 4575877"/>
              <a:gd name="connsiteX47-401" fmla="*/ 301903 w 2990085"/>
              <a:gd name="connsiteY47-402" fmla="*/ 1002519 h 4575877"/>
              <a:gd name="connsiteX48-403" fmla="*/ 1651515 w 2990085"/>
              <a:gd name="connsiteY48-404" fmla="*/ 74436 h 4575877"/>
              <a:gd name="connsiteX0-405" fmla="*/ 1651515 w 2990085"/>
              <a:gd name="connsiteY0-406" fmla="*/ 74436 h 4575877"/>
              <a:gd name="connsiteX1-407" fmla="*/ 2523002 w 2990085"/>
              <a:gd name="connsiteY1-408" fmla="*/ 57726 h 4575877"/>
              <a:gd name="connsiteX2-409" fmla="*/ 2960293 w 2990085"/>
              <a:gd name="connsiteY2-410" fmla="*/ 524262 h 4575877"/>
              <a:gd name="connsiteX3-411" fmla="*/ 2750515 w 2990085"/>
              <a:gd name="connsiteY3-412" fmla="*/ 1375655 h 4575877"/>
              <a:gd name="connsiteX4-413" fmla="*/ 1825757 w 2990085"/>
              <a:gd name="connsiteY4-414" fmla="*/ 1957962 h 4575877"/>
              <a:gd name="connsiteX5-415" fmla="*/ 1624453 w 2990085"/>
              <a:gd name="connsiteY5-416" fmla="*/ 2000087 h 4575877"/>
              <a:gd name="connsiteX6-417" fmla="*/ 1633673 w 2990085"/>
              <a:gd name="connsiteY6-418" fmla="*/ 3401224 h 4575877"/>
              <a:gd name="connsiteX7-419" fmla="*/ 1630823 w 2990085"/>
              <a:gd name="connsiteY7-420" fmla="*/ 3401224 h 4575877"/>
              <a:gd name="connsiteX8-421" fmla="*/ 1635750 w 2990085"/>
              <a:gd name="connsiteY8-422" fmla="*/ 3723073 h 4575877"/>
              <a:gd name="connsiteX9-423" fmla="*/ 1626318 w 2990085"/>
              <a:gd name="connsiteY9-424" fmla="*/ 4162116 h 4575877"/>
              <a:gd name="connsiteX10-425" fmla="*/ 1998521 w 2990085"/>
              <a:gd name="connsiteY10-426" fmla="*/ 4114682 h 4575877"/>
              <a:gd name="connsiteX11-427" fmla="*/ 2387572 w 2990085"/>
              <a:gd name="connsiteY11-428" fmla="*/ 3936393 h 4575877"/>
              <a:gd name="connsiteX12-429" fmla="*/ 2393959 w 2990085"/>
              <a:gd name="connsiteY12-430" fmla="*/ 4089779 h 4575877"/>
              <a:gd name="connsiteX13-431" fmla="*/ 2032803 w 2990085"/>
              <a:gd name="connsiteY13-432" fmla="*/ 4243403 h 4575877"/>
              <a:gd name="connsiteX14-433" fmla="*/ 1655587 w 2990085"/>
              <a:gd name="connsiteY14-434" fmla="*/ 4315149 h 4575877"/>
              <a:gd name="connsiteX15-435" fmla="*/ 1273004 w 2990085"/>
              <a:gd name="connsiteY15-436" fmla="*/ 4388324 h 4575877"/>
              <a:gd name="connsiteX16-437" fmla="*/ 806011 w 2990085"/>
              <a:gd name="connsiteY16-438" fmla="*/ 4575877 h 4575877"/>
              <a:gd name="connsiteX17-439" fmla="*/ 801054 w 2990085"/>
              <a:gd name="connsiteY17-440" fmla="*/ 4427857 h 4575877"/>
              <a:gd name="connsiteX18-441" fmla="*/ 1160457 w 2990085"/>
              <a:gd name="connsiteY18-442" fmla="*/ 4159821 h 4575877"/>
              <a:gd name="connsiteX19-443" fmla="*/ 1241769 w 2990085"/>
              <a:gd name="connsiteY19-444" fmla="*/ 3667174 h 4575877"/>
              <a:gd name="connsiteX20-445" fmla="*/ 1237922 w 2990085"/>
              <a:gd name="connsiteY20-446" fmla="*/ 3428438 h 4575877"/>
              <a:gd name="connsiteX21-447" fmla="*/ 1240031 w 2990085"/>
              <a:gd name="connsiteY21-448" fmla="*/ 3428438 h 4575877"/>
              <a:gd name="connsiteX22-449" fmla="*/ 1239219 w 2990085"/>
              <a:gd name="connsiteY22-450" fmla="*/ 2606619 h 4575877"/>
              <a:gd name="connsiteX23-451" fmla="*/ 1240448 w 2990085"/>
              <a:gd name="connsiteY23-452" fmla="*/ 2606619 h 4575877"/>
              <a:gd name="connsiteX24-453" fmla="*/ 1216781 w 2990085"/>
              <a:gd name="connsiteY24-454" fmla="*/ 1137952 h 4575877"/>
              <a:gd name="connsiteX25-455" fmla="*/ 1205031 w 2990085"/>
              <a:gd name="connsiteY25-456" fmla="*/ 986000 h 4575877"/>
              <a:gd name="connsiteX26-457" fmla="*/ 1010196 w 2990085"/>
              <a:gd name="connsiteY26-458" fmla="*/ 923011 h 4575877"/>
              <a:gd name="connsiteX27-459" fmla="*/ 1010953 w 2990085"/>
              <a:gd name="connsiteY27-460" fmla="*/ 796446 h 4575877"/>
              <a:gd name="connsiteX28-461" fmla="*/ 1631355 w 2990085"/>
              <a:gd name="connsiteY28-462" fmla="*/ 516335 h 4575877"/>
              <a:gd name="connsiteX29-463" fmla="*/ 1619038 w 2990085"/>
              <a:gd name="connsiteY29-464" fmla="*/ 1030819 h 4575877"/>
              <a:gd name="connsiteX30-465" fmla="*/ 1617716 w 2990085"/>
              <a:gd name="connsiteY30-466" fmla="*/ 1823823 h 4575877"/>
              <a:gd name="connsiteX31-467" fmla="*/ 1868719 w 2990085"/>
              <a:gd name="connsiteY31-468" fmla="*/ 1774203 h 4575877"/>
              <a:gd name="connsiteX32-469" fmla="*/ 2397287 w 2990085"/>
              <a:gd name="connsiteY32-470" fmla="*/ 1343368 h 4575877"/>
              <a:gd name="connsiteX33-471" fmla="*/ 2504404 w 2990085"/>
              <a:gd name="connsiteY33-472" fmla="*/ 645679 h 4575877"/>
              <a:gd name="connsiteX34-473" fmla="*/ 2200442 w 2990085"/>
              <a:gd name="connsiteY34-474" fmla="*/ 269996 h 4575877"/>
              <a:gd name="connsiteX35-475" fmla="*/ 1592464 w 2990085"/>
              <a:gd name="connsiteY35-476" fmla="*/ 262479 h 4575877"/>
              <a:gd name="connsiteX36-477" fmla="*/ 774828 w 2990085"/>
              <a:gd name="connsiteY36-478" fmla="*/ 718607 h 4575877"/>
              <a:gd name="connsiteX37-479" fmla="*/ 255817 w 2990085"/>
              <a:gd name="connsiteY37-480" fmla="*/ 1465682 h 4575877"/>
              <a:gd name="connsiteX38-481" fmla="*/ 203204 w 2990085"/>
              <a:gd name="connsiteY38-482" fmla="*/ 2206292 h 4575877"/>
              <a:gd name="connsiteX39-483" fmla="*/ 348810 w 2990085"/>
              <a:gd name="connsiteY39-484" fmla="*/ 2483428 h 4575877"/>
              <a:gd name="connsiteX40-485" fmla="*/ 622088 w 2990085"/>
              <a:gd name="connsiteY40-486" fmla="*/ 2657629 h 4575877"/>
              <a:gd name="connsiteX41-487" fmla="*/ 800805 w 2990085"/>
              <a:gd name="connsiteY41-488" fmla="*/ 2811066 h 4575877"/>
              <a:gd name="connsiteX42-489" fmla="*/ 779502 w 2990085"/>
              <a:gd name="connsiteY42-490" fmla="*/ 2914384 h 4575877"/>
              <a:gd name="connsiteX43-491" fmla="*/ 686344 w 2990085"/>
              <a:gd name="connsiteY43-492" fmla="*/ 2985143 h 4575877"/>
              <a:gd name="connsiteX44-493" fmla="*/ 347086 w 2990085"/>
              <a:gd name="connsiteY44-494" fmla="*/ 2854362 h 4575877"/>
              <a:gd name="connsiteX45-495" fmla="*/ 51924 w 2990085"/>
              <a:gd name="connsiteY45-496" fmla="*/ 2349974 h 4575877"/>
              <a:gd name="connsiteX46-497" fmla="*/ 301903 w 2990085"/>
              <a:gd name="connsiteY46-498" fmla="*/ 1002519 h 4575877"/>
              <a:gd name="connsiteX47-499" fmla="*/ 1651515 w 2990085"/>
              <a:gd name="connsiteY47-500" fmla="*/ 74436 h 4575877"/>
              <a:gd name="connsiteX0-501" fmla="*/ 1651515 w 2990085"/>
              <a:gd name="connsiteY0-502" fmla="*/ 74436 h 4575877"/>
              <a:gd name="connsiteX1-503" fmla="*/ 2523002 w 2990085"/>
              <a:gd name="connsiteY1-504" fmla="*/ 57726 h 4575877"/>
              <a:gd name="connsiteX2-505" fmla="*/ 2960293 w 2990085"/>
              <a:gd name="connsiteY2-506" fmla="*/ 524262 h 4575877"/>
              <a:gd name="connsiteX3-507" fmla="*/ 2750515 w 2990085"/>
              <a:gd name="connsiteY3-508" fmla="*/ 1375655 h 4575877"/>
              <a:gd name="connsiteX4-509" fmla="*/ 1825757 w 2990085"/>
              <a:gd name="connsiteY4-510" fmla="*/ 1957962 h 4575877"/>
              <a:gd name="connsiteX5-511" fmla="*/ 1624453 w 2990085"/>
              <a:gd name="connsiteY5-512" fmla="*/ 2000087 h 4575877"/>
              <a:gd name="connsiteX6-513" fmla="*/ 1633673 w 2990085"/>
              <a:gd name="connsiteY6-514" fmla="*/ 3401224 h 4575877"/>
              <a:gd name="connsiteX7-515" fmla="*/ 1630823 w 2990085"/>
              <a:gd name="connsiteY7-516" fmla="*/ 3401224 h 4575877"/>
              <a:gd name="connsiteX8-517" fmla="*/ 1635750 w 2990085"/>
              <a:gd name="connsiteY8-518" fmla="*/ 3723073 h 4575877"/>
              <a:gd name="connsiteX9-519" fmla="*/ 1626318 w 2990085"/>
              <a:gd name="connsiteY9-520" fmla="*/ 4162116 h 4575877"/>
              <a:gd name="connsiteX10-521" fmla="*/ 1998521 w 2990085"/>
              <a:gd name="connsiteY10-522" fmla="*/ 4114682 h 4575877"/>
              <a:gd name="connsiteX11-523" fmla="*/ 2387572 w 2990085"/>
              <a:gd name="connsiteY11-524" fmla="*/ 3936393 h 4575877"/>
              <a:gd name="connsiteX12-525" fmla="*/ 2393959 w 2990085"/>
              <a:gd name="connsiteY12-526" fmla="*/ 4089779 h 4575877"/>
              <a:gd name="connsiteX13-527" fmla="*/ 2032803 w 2990085"/>
              <a:gd name="connsiteY13-528" fmla="*/ 4243403 h 4575877"/>
              <a:gd name="connsiteX14-529" fmla="*/ 1655587 w 2990085"/>
              <a:gd name="connsiteY14-530" fmla="*/ 4315149 h 4575877"/>
              <a:gd name="connsiteX15-531" fmla="*/ 1273004 w 2990085"/>
              <a:gd name="connsiteY15-532" fmla="*/ 4388324 h 4575877"/>
              <a:gd name="connsiteX16-533" fmla="*/ 806011 w 2990085"/>
              <a:gd name="connsiteY16-534" fmla="*/ 4575877 h 4575877"/>
              <a:gd name="connsiteX17-535" fmla="*/ 801054 w 2990085"/>
              <a:gd name="connsiteY17-536" fmla="*/ 4427857 h 4575877"/>
              <a:gd name="connsiteX18-537" fmla="*/ 1160457 w 2990085"/>
              <a:gd name="connsiteY18-538" fmla="*/ 4159821 h 4575877"/>
              <a:gd name="connsiteX19-539" fmla="*/ 1241769 w 2990085"/>
              <a:gd name="connsiteY19-540" fmla="*/ 3667174 h 4575877"/>
              <a:gd name="connsiteX20-541" fmla="*/ 1237922 w 2990085"/>
              <a:gd name="connsiteY20-542" fmla="*/ 3428438 h 4575877"/>
              <a:gd name="connsiteX21-543" fmla="*/ 1239219 w 2990085"/>
              <a:gd name="connsiteY21-544" fmla="*/ 2606619 h 4575877"/>
              <a:gd name="connsiteX22-545" fmla="*/ 1240448 w 2990085"/>
              <a:gd name="connsiteY22-546" fmla="*/ 2606619 h 4575877"/>
              <a:gd name="connsiteX23-547" fmla="*/ 1216781 w 2990085"/>
              <a:gd name="connsiteY23-548" fmla="*/ 1137952 h 4575877"/>
              <a:gd name="connsiteX24-549" fmla="*/ 1205031 w 2990085"/>
              <a:gd name="connsiteY24-550" fmla="*/ 986000 h 4575877"/>
              <a:gd name="connsiteX25-551" fmla="*/ 1010196 w 2990085"/>
              <a:gd name="connsiteY25-552" fmla="*/ 923011 h 4575877"/>
              <a:gd name="connsiteX26-553" fmla="*/ 1010953 w 2990085"/>
              <a:gd name="connsiteY26-554" fmla="*/ 796446 h 4575877"/>
              <a:gd name="connsiteX27-555" fmla="*/ 1631355 w 2990085"/>
              <a:gd name="connsiteY27-556" fmla="*/ 516335 h 4575877"/>
              <a:gd name="connsiteX28-557" fmla="*/ 1619038 w 2990085"/>
              <a:gd name="connsiteY28-558" fmla="*/ 1030819 h 4575877"/>
              <a:gd name="connsiteX29-559" fmla="*/ 1617716 w 2990085"/>
              <a:gd name="connsiteY29-560" fmla="*/ 1823823 h 4575877"/>
              <a:gd name="connsiteX30-561" fmla="*/ 1868719 w 2990085"/>
              <a:gd name="connsiteY30-562" fmla="*/ 1774203 h 4575877"/>
              <a:gd name="connsiteX31-563" fmla="*/ 2397287 w 2990085"/>
              <a:gd name="connsiteY31-564" fmla="*/ 1343368 h 4575877"/>
              <a:gd name="connsiteX32-565" fmla="*/ 2504404 w 2990085"/>
              <a:gd name="connsiteY32-566" fmla="*/ 645679 h 4575877"/>
              <a:gd name="connsiteX33-567" fmla="*/ 2200442 w 2990085"/>
              <a:gd name="connsiteY33-568" fmla="*/ 269996 h 4575877"/>
              <a:gd name="connsiteX34-569" fmla="*/ 1592464 w 2990085"/>
              <a:gd name="connsiteY34-570" fmla="*/ 262479 h 4575877"/>
              <a:gd name="connsiteX35-571" fmla="*/ 774828 w 2990085"/>
              <a:gd name="connsiteY35-572" fmla="*/ 718607 h 4575877"/>
              <a:gd name="connsiteX36-573" fmla="*/ 255817 w 2990085"/>
              <a:gd name="connsiteY36-574" fmla="*/ 1465682 h 4575877"/>
              <a:gd name="connsiteX37-575" fmla="*/ 203204 w 2990085"/>
              <a:gd name="connsiteY37-576" fmla="*/ 2206292 h 4575877"/>
              <a:gd name="connsiteX38-577" fmla="*/ 348810 w 2990085"/>
              <a:gd name="connsiteY38-578" fmla="*/ 2483428 h 4575877"/>
              <a:gd name="connsiteX39-579" fmla="*/ 622088 w 2990085"/>
              <a:gd name="connsiteY39-580" fmla="*/ 2657629 h 4575877"/>
              <a:gd name="connsiteX40-581" fmla="*/ 800805 w 2990085"/>
              <a:gd name="connsiteY40-582" fmla="*/ 2811066 h 4575877"/>
              <a:gd name="connsiteX41-583" fmla="*/ 779502 w 2990085"/>
              <a:gd name="connsiteY41-584" fmla="*/ 2914384 h 4575877"/>
              <a:gd name="connsiteX42-585" fmla="*/ 686344 w 2990085"/>
              <a:gd name="connsiteY42-586" fmla="*/ 2985143 h 4575877"/>
              <a:gd name="connsiteX43-587" fmla="*/ 347086 w 2990085"/>
              <a:gd name="connsiteY43-588" fmla="*/ 2854362 h 4575877"/>
              <a:gd name="connsiteX44-589" fmla="*/ 51924 w 2990085"/>
              <a:gd name="connsiteY44-590" fmla="*/ 2349974 h 4575877"/>
              <a:gd name="connsiteX45-591" fmla="*/ 301903 w 2990085"/>
              <a:gd name="connsiteY45-592" fmla="*/ 1002519 h 4575877"/>
              <a:gd name="connsiteX46-593" fmla="*/ 1651515 w 2990085"/>
              <a:gd name="connsiteY46-594" fmla="*/ 74436 h 4575877"/>
              <a:gd name="connsiteX0-595" fmla="*/ 1651515 w 2990085"/>
              <a:gd name="connsiteY0-596" fmla="*/ 74436 h 4575877"/>
              <a:gd name="connsiteX1-597" fmla="*/ 2523002 w 2990085"/>
              <a:gd name="connsiteY1-598" fmla="*/ 57726 h 4575877"/>
              <a:gd name="connsiteX2-599" fmla="*/ 2960293 w 2990085"/>
              <a:gd name="connsiteY2-600" fmla="*/ 524262 h 4575877"/>
              <a:gd name="connsiteX3-601" fmla="*/ 2750515 w 2990085"/>
              <a:gd name="connsiteY3-602" fmla="*/ 1375655 h 4575877"/>
              <a:gd name="connsiteX4-603" fmla="*/ 1825757 w 2990085"/>
              <a:gd name="connsiteY4-604" fmla="*/ 1957962 h 4575877"/>
              <a:gd name="connsiteX5-605" fmla="*/ 1624453 w 2990085"/>
              <a:gd name="connsiteY5-606" fmla="*/ 2000087 h 4575877"/>
              <a:gd name="connsiteX6-607" fmla="*/ 1633673 w 2990085"/>
              <a:gd name="connsiteY6-608" fmla="*/ 3401224 h 4575877"/>
              <a:gd name="connsiteX7-609" fmla="*/ 1630823 w 2990085"/>
              <a:gd name="connsiteY7-610" fmla="*/ 3401224 h 4575877"/>
              <a:gd name="connsiteX8-611" fmla="*/ 1635750 w 2990085"/>
              <a:gd name="connsiteY8-612" fmla="*/ 3723073 h 4575877"/>
              <a:gd name="connsiteX9-613" fmla="*/ 1626318 w 2990085"/>
              <a:gd name="connsiteY9-614" fmla="*/ 4162116 h 4575877"/>
              <a:gd name="connsiteX10-615" fmla="*/ 1998521 w 2990085"/>
              <a:gd name="connsiteY10-616" fmla="*/ 4114682 h 4575877"/>
              <a:gd name="connsiteX11-617" fmla="*/ 2387572 w 2990085"/>
              <a:gd name="connsiteY11-618" fmla="*/ 3936393 h 4575877"/>
              <a:gd name="connsiteX12-619" fmla="*/ 2393959 w 2990085"/>
              <a:gd name="connsiteY12-620" fmla="*/ 4089779 h 4575877"/>
              <a:gd name="connsiteX13-621" fmla="*/ 2032803 w 2990085"/>
              <a:gd name="connsiteY13-622" fmla="*/ 4243403 h 4575877"/>
              <a:gd name="connsiteX14-623" fmla="*/ 1655587 w 2990085"/>
              <a:gd name="connsiteY14-624" fmla="*/ 4315149 h 4575877"/>
              <a:gd name="connsiteX15-625" fmla="*/ 1273004 w 2990085"/>
              <a:gd name="connsiteY15-626" fmla="*/ 4388324 h 4575877"/>
              <a:gd name="connsiteX16-627" fmla="*/ 806011 w 2990085"/>
              <a:gd name="connsiteY16-628" fmla="*/ 4575877 h 4575877"/>
              <a:gd name="connsiteX17-629" fmla="*/ 801054 w 2990085"/>
              <a:gd name="connsiteY17-630" fmla="*/ 4427857 h 4575877"/>
              <a:gd name="connsiteX18-631" fmla="*/ 1160457 w 2990085"/>
              <a:gd name="connsiteY18-632" fmla="*/ 4159821 h 4575877"/>
              <a:gd name="connsiteX19-633" fmla="*/ 1241769 w 2990085"/>
              <a:gd name="connsiteY19-634" fmla="*/ 3667174 h 4575877"/>
              <a:gd name="connsiteX20-635" fmla="*/ 1239219 w 2990085"/>
              <a:gd name="connsiteY20-636" fmla="*/ 2606619 h 4575877"/>
              <a:gd name="connsiteX21-637" fmla="*/ 1240448 w 2990085"/>
              <a:gd name="connsiteY21-638" fmla="*/ 2606619 h 4575877"/>
              <a:gd name="connsiteX22-639" fmla="*/ 1216781 w 2990085"/>
              <a:gd name="connsiteY22-640" fmla="*/ 1137952 h 4575877"/>
              <a:gd name="connsiteX23-641" fmla="*/ 1205031 w 2990085"/>
              <a:gd name="connsiteY23-642" fmla="*/ 986000 h 4575877"/>
              <a:gd name="connsiteX24-643" fmla="*/ 1010196 w 2990085"/>
              <a:gd name="connsiteY24-644" fmla="*/ 923011 h 4575877"/>
              <a:gd name="connsiteX25-645" fmla="*/ 1010953 w 2990085"/>
              <a:gd name="connsiteY25-646" fmla="*/ 796446 h 4575877"/>
              <a:gd name="connsiteX26-647" fmla="*/ 1631355 w 2990085"/>
              <a:gd name="connsiteY26-648" fmla="*/ 516335 h 4575877"/>
              <a:gd name="connsiteX27-649" fmla="*/ 1619038 w 2990085"/>
              <a:gd name="connsiteY27-650" fmla="*/ 1030819 h 4575877"/>
              <a:gd name="connsiteX28-651" fmla="*/ 1617716 w 2990085"/>
              <a:gd name="connsiteY28-652" fmla="*/ 1823823 h 4575877"/>
              <a:gd name="connsiteX29-653" fmla="*/ 1868719 w 2990085"/>
              <a:gd name="connsiteY29-654" fmla="*/ 1774203 h 4575877"/>
              <a:gd name="connsiteX30-655" fmla="*/ 2397287 w 2990085"/>
              <a:gd name="connsiteY30-656" fmla="*/ 1343368 h 4575877"/>
              <a:gd name="connsiteX31-657" fmla="*/ 2504404 w 2990085"/>
              <a:gd name="connsiteY31-658" fmla="*/ 645679 h 4575877"/>
              <a:gd name="connsiteX32-659" fmla="*/ 2200442 w 2990085"/>
              <a:gd name="connsiteY32-660" fmla="*/ 269996 h 4575877"/>
              <a:gd name="connsiteX33-661" fmla="*/ 1592464 w 2990085"/>
              <a:gd name="connsiteY33-662" fmla="*/ 262479 h 4575877"/>
              <a:gd name="connsiteX34-663" fmla="*/ 774828 w 2990085"/>
              <a:gd name="connsiteY34-664" fmla="*/ 718607 h 4575877"/>
              <a:gd name="connsiteX35-665" fmla="*/ 255817 w 2990085"/>
              <a:gd name="connsiteY35-666" fmla="*/ 1465682 h 4575877"/>
              <a:gd name="connsiteX36-667" fmla="*/ 203204 w 2990085"/>
              <a:gd name="connsiteY36-668" fmla="*/ 2206292 h 4575877"/>
              <a:gd name="connsiteX37-669" fmla="*/ 348810 w 2990085"/>
              <a:gd name="connsiteY37-670" fmla="*/ 2483428 h 4575877"/>
              <a:gd name="connsiteX38-671" fmla="*/ 622088 w 2990085"/>
              <a:gd name="connsiteY38-672" fmla="*/ 2657629 h 4575877"/>
              <a:gd name="connsiteX39-673" fmla="*/ 800805 w 2990085"/>
              <a:gd name="connsiteY39-674" fmla="*/ 2811066 h 4575877"/>
              <a:gd name="connsiteX40-675" fmla="*/ 779502 w 2990085"/>
              <a:gd name="connsiteY40-676" fmla="*/ 2914384 h 4575877"/>
              <a:gd name="connsiteX41-677" fmla="*/ 686344 w 2990085"/>
              <a:gd name="connsiteY41-678" fmla="*/ 2985143 h 4575877"/>
              <a:gd name="connsiteX42-679" fmla="*/ 347086 w 2990085"/>
              <a:gd name="connsiteY42-680" fmla="*/ 2854362 h 4575877"/>
              <a:gd name="connsiteX43-681" fmla="*/ 51924 w 2990085"/>
              <a:gd name="connsiteY43-682" fmla="*/ 2349974 h 4575877"/>
              <a:gd name="connsiteX44-683" fmla="*/ 301903 w 2990085"/>
              <a:gd name="connsiteY44-684" fmla="*/ 1002519 h 4575877"/>
              <a:gd name="connsiteX45-685" fmla="*/ 1651515 w 2990085"/>
              <a:gd name="connsiteY45-686" fmla="*/ 74436 h 4575877"/>
              <a:gd name="connsiteX0-687" fmla="*/ 1651515 w 2990085"/>
              <a:gd name="connsiteY0-688" fmla="*/ 74436 h 4575877"/>
              <a:gd name="connsiteX1-689" fmla="*/ 2523002 w 2990085"/>
              <a:gd name="connsiteY1-690" fmla="*/ 57726 h 4575877"/>
              <a:gd name="connsiteX2-691" fmla="*/ 2960293 w 2990085"/>
              <a:gd name="connsiteY2-692" fmla="*/ 524262 h 4575877"/>
              <a:gd name="connsiteX3-693" fmla="*/ 2750515 w 2990085"/>
              <a:gd name="connsiteY3-694" fmla="*/ 1375655 h 4575877"/>
              <a:gd name="connsiteX4-695" fmla="*/ 1825757 w 2990085"/>
              <a:gd name="connsiteY4-696" fmla="*/ 1957962 h 4575877"/>
              <a:gd name="connsiteX5-697" fmla="*/ 1624453 w 2990085"/>
              <a:gd name="connsiteY5-698" fmla="*/ 2000087 h 4575877"/>
              <a:gd name="connsiteX6-699" fmla="*/ 1633673 w 2990085"/>
              <a:gd name="connsiteY6-700" fmla="*/ 3401224 h 4575877"/>
              <a:gd name="connsiteX7-701" fmla="*/ 1635750 w 2990085"/>
              <a:gd name="connsiteY7-702" fmla="*/ 3723073 h 4575877"/>
              <a:gd name="connsiteX8-703" fmla="*/ 1626318 w 2990085"/>
              <a:gd name="connsiteY8-704" fmla="*/ 4162116 h 4575877"/>
              <a:gd name="connsiteX9-705" fmla="*/ 1998521 w 2990085"/>
              <a:gd name="connsiteY9-706" fmla="*/ 4114682 h 4575877"/>
              <a:gd name="connsiteX10-707" fmla="*/ 2387572 w 2990085"/>
              <a:gd name="connsiteY10-708" fmla="*/ 3936393 h 4575877"/>
              <a:gd name="connsiteX11-709" fmla="*/ 2393959 w 2990085"/>
              <a:gd name="connsiteY11-710" fmla="*/ 4089779 h 4575877"/>
              <a:gd name="connsiteX12-711" fmla="*/ 2032803 w 2990085"/>
              <a:gd name="connsiteY12-712" fmla="*/ 4243403 h 4575877"/>
              <a:gd name="connsiteX13-713" fmla="*/ 1655587 w 2990085"/>
              <a:gd name="connsiteY13-714" fmla="*/ 4315149 h 4575877"/>
              <a:gd name="connsiteX14-715" fmla="*/ 1273004 w 2990085"/>
              <a:gd name="connsiteY14-716" fmla="*/ 4388324 h 4575877"/>
              <a:gd name="connsiteX15-717" fmla="*/ 806011 w 2990085"/>
              <a:gd name="connsiteY15-718" fmla="*/ 4575877 h 4575877"/>
              <a:gd name="connsiteX16-719" fmla="*/ 801054 w 2990085"/>
              <a:gd name="connsiteY16-720" fmla="*/ 4427857 h 4575877"/>
              <a:gd name="connsiteX17-721" fmla="*/ 1160457 w 2990085"/>
              <a:gd name="connsiteY17-722" fmla="*/ 4159821 h 4575877"/>
              <a:gd name="connsiteX18-723" fmla="*/ 1241769 w 2990085"/>
              <a:gd name="connsiteY18-724" fmla="*/ 3667174 h 4575877"/>
              <a:gd name="connsiteX19-725" fmla="*/ 1239219 w 2990085"/>
              <a:gd name="connsiteY19-726" fmla="*/ 2606619 h 4575877"/>
              <a:gd name="connsiteX20-727" fmla="*/ 1240448 w 2990085"/>
              <a:gd name="connsiteY20-728" fmla="*/ 2606619 h 4575877"/>
              <a:gd name="connsiteX21-729" fmla="*/ 1216781 w 2990085"/>
              <a:gd name="connsiteY21-730" fmla="*/ 1137952 h 4575877"/>
              <a:gd name="connsiteX22-731" fmla="*/ 1205031 w 2990085"/>
              <a:gd name="connsiteY22-732" fmla="*/ 986000 h 4575877"/>
              <a:gd name="connsiteX23-733" fmla="*/ 1010196 w 2990085"/>
              <a:gd name="connsiteY23-734" fmla="*/ 923011 h 4575877"/>
              <a:gd name="connsiteX24-735" fmla="*/ 1010953 w 2990085"/>
              <a:gd name="connsiteY24-736" fmla="*/ 796446 h 4575877"/>
              <a:gd name="connsiteX25-737" fmla="*/ 1631355 w 2990085"/>
              <a:gd name="connsiteY25-738" fmla="*/ 516335 h 4575877"/>
              <a:gd name="connsiteX26-739" fmla="*/ 1619038 w 2990085"/>
              <a:gd name="connsiteY26-740" fmla="*/ 1030819 h 4575877"/>
              <a:gd name="connsiteX27-741" fmla="*/ 1617716 w 2990085"/>
              <a:gd name="connsiteY27-742" fmla="*/ 1823823 h 4575877"/>
              <a:gd name="connsiteX28-743" fmla="*/ 1868719 w 2990085"/>
              <a:gd name="connsiteY28-744" fmla="*/ 1774203 h 4575877"/>
              <a:gd name="connsiteX29-745" fmla="*/ 2397287 w 2990085"/>
              <a:gd name="connsiteY29-746" fmla="*/ 1343368 h 4575877"/>
              <a:gd name="connsiteX30-747" fmla="*/ 2504404 w 2990085"/>
              <a:gd name="connsiteY30-748" fmla="*/ 645679 h 4575877"/>
              <a:gd name="connsiteX31-749" fmla="*/ 2200442 w 2990085"/>
              <a:gd name="connsiteY31-750" fmla="*/ 269996 h 4575877"/>
              <a:gd name="connsiteX32-751" fmla="*/ 1592464 w 2990085"/>
              <a:gd name="connsiteY32-752" fmla="*/ 262479 h 4575877"/>
              <a:gd name="connsiteX33-753" fmla="*/ 774828 w 2990085"/>
              <a:gd name="connsiteY33-754" fmla="*/ 718607 h 4575877"/>
              <a:gd name="connsiteX34-755" fmla="*/ 255817 w 2990085"/>
              <a:gd name="connsiteY34-756" fmla="*/ 1465682 h 4575877"/>
              <a:gd name="connsiteX35-757" fmla="*/ 203204 w 2990085"/>
              <a:gd name="connsiteY35-758" fmla="*/ 2206292 h 4575877"/>
              <a:gd name="connsiteX36-759" fmla="*/ 348810 w 2990085"/>
              <a:gd name="connsiteY36-760" fmla="*/ 2483428 h 4575877"/>
              <a:gd name="connsiteX37-761" fmla="*/ 622088 w 2990085"/>
              <a:gd name="connsiteY37-762" fmla="*/ 2657629 h 4575877"/>
              <a:gd name="connsiteX38-763" fmla="*/ 800805 w 2990085"/>
              <a:gd name="connsiteY38-764" fmla="*/ 2811066 h 4575877"/>
              <a:gd name="connsiteX39-765" fmla="*/ 779502 w 2990085"/>
              <a:gd name="connsiteY39-766" fmla="*/ 2914384 h 4575877"/>
              <a:gd name="connsiteX40-767" fmla="*/ 686344 w 2990085"/>
              <a:gd name="connsiteY40-768" fmla="*/ 2985143 h 4575877"/>
              <a:gd name="connsiteX41-769" fmla="*/ 347086 w 2990085"/>
              <a:gd name="connsiteY41-770" fmla="*/ 2854362 h 4575877"/>
              <a:gd name="connsiteX42-771" fmla="*/ 51924 w 2990085"/>
              <a:gd name="connsiteY42-772" fmla="*/ 2349974 h 4575877"/>
              <a:gd name="connsiteX43-773" fmla="*/ 301903 w 2990085"/>
              <a:gd name="connsiteY43-774" fmla="*/ 1002519 h 4575877"/>
              <a:gd name="connsiteX44-775" fmla="*/ 1651515 w 2990085"/>
              <a:gd name="connsiteY44-776" fmla="*/ 74436 h 4575877"/>
              <a:gd name="connsiteX0-777" fmla="*/ 1651515 w 2990085"/>
              <a:gd name="connsiteY0-778" fmla="*/ 74436 h 4575877"/>
              <a:gd name="connsiteX1-779" fmla="*/ 2523002 w 2990085"/>
              <a:gd name="connsiteY1-780" fmla="*/ 57726 h 4575877"/>
              <a:gd name="connsiteX2-781" fmla="*/ 2960293 w 2990085"/>
              <a:gd name="connsiteY2-782" fmla="*/ 524262 h 4575877"/>
              <a:gd name="connsiteX3-783" fmla="*/ 2750515 w 2990085"/>
              <a:gd name="connsiteY3-784" fmla="*/ 1375655 h 4575877"/>
              <a:gd name="connsiteX4-785" fmla="*/ 1825757 w 2990085"/>
              <a:gd name="connsiteY4-786" fmla="*/ 1957962 h 4575877"/>
              <a:gd name="connsiteX5-787" fmla="*/ 1624453 w 2990085"/>
              <a:gd name="connsiteY5-788" fmla="*/ 2000087 h 4575877"/>
              <a:gd name="connsiteX6-789" fmla="*/ 1635750 w 2990085"/>
              <a:gd name="connsiteY6-790" fmla="*/ 3723073 h 4575877"/>
              <a:gd name="connsiteX7-791" fmla="*/ 1626318 w 2990085"/>
              <a:gd name="connsiteY7-792" fmla="*/ 4162116 h 4575877"/>
              <a:gd name="connsiteX8-793" fmla="*/ 1998521 w 2990085"/>
              <a:gd name="connsiteY8-794" fmla="*/ 4114682 h 4575877"/>
              <a:gd name="connsiteX9-795" fmla="*/ 2387572 w 2990085"/>
              <a:gd name="connsiteY9-796" fmla="*/ 3936393 h 4575877"/>
              <a:gd name="connsiteX10-797" fmla="*/ 2393959 w 2990085"/>
              <a:gd name="connsiteY10-798" fmla="*/ 4089779 h 4575877"/>
              <a:gd name="connsiteX11-799" fmla="*/ 2032803 w 2990085"/>
              <a:gd name="connsiteY11-800" fmla="*/ 4243403 h 4575877"/>
              <a:gd name="connsiteX12-801" fmla="*/ 1655587 w 2990085"/>
              <a:gd name="connsiteY12-802" fmla="*/ 4315149 h 4575877"/>
              <a:gd name="connsiteX13-803" fmla="*/ 1273004 w 2990085"/>
              <a:gd name="connsiteY13-804" fmla="*/ 4388324 h 4575877"/>
              <a:gd name="connsiteX14-805" fmla="*/ 806011 w 2990085"/>
              <a:gd name="connsiteY14-806" fmla="*/ 4575877 h 4575877"/>
              <a:gd name="connsiteX15-807" fmla="*/ 801054 w 2990085"/>
              <a:gd name="connsiteY15-808" fmla="*/ 4427857 h 4575877"/>
              <a:gd name="connsiteX16-809" fmla="*/ 1160457 w 2990085"/>
              <a:gd name="connsiteY16-810" fmla="*/ 4159821 h 4575877"/>
              <a:gd name="connsiteX17-811" fmla="*/ 1241769 w 2990085"/>
              <a:gd name="connsiteY17-812" fmla="*/ 3667174 h 4575877"/>
              <a:gd name="connsiteX18-813" fmla="*/ 1239219 w 2990085"/>
              <a:gd name="connsiteY18-814" fmla="*/ 2606619 h 4575877"/>
              <a:gd name="connsiteX19-815" fmla="*/ 1240448 w 2990085"/>
              <a:gd name="connsiteY19-816" fmla="*/ 2606619 h 4575877"/>
              <a:gd name="connsiteX20-817" fmla="*/ 1216781 w 2990085"/>
              <a:gd name="connsiteY20-818" fmla="*/ 1137952 h 4575877"/>
              <a:gd name="connsiteX21-819" fmla="*/ 1205031 w 2990085"/>
              <a:gd name="connsiteY21-820" fmla="*/ 986000 h 4575877"/>
              <a:gd name="connsiteX22-821" fmla="*/ 1010196 w 2990085"/>
              <a:gd name="connsiteY22-822" fmla="*/ 923011 h 4575877"/>
              <a:gd name="connsiteX23-823" fmla="*/ 1010953 w 2990085"/>
              <a:gd name="connsiteY23-824" fmla="*/ 796446 h 4575877"/>
              <a:gd name="connsiteX24-825" fmla="*/ 1631355 w 2990085"/>
              <a:gd name="connsiteY24-826" fmla="*/ 516335 h 4575877"/>
              <a:gd name="connsiteX25-827" fmla="*/ 1619038 w 2990085"/>
              <a:gd name="connsiteY25-828" fmla="*/ 1030819 h 4575877"/>
              <a:gd name="connsiteX26-829" fmla="*/ 1617716 w 2990085"/>
              <a:gd name="connsiteY26-830" fmla="*/ 1823823 h 4575877"/>
              <a:gd name="connsiteX27-831" fmla="*/ 1868719 w 2990085"/>
              <a:gd name="connsiteY27-832" fmla="*/ 1774203 h 4575877"/>
              <a:gd name="connsiteX28-833" fmla="*/ 2397287 w 2990085"/>
              <a:gd name="connsiteY28-834" fmla="*/ 1343368 h 4575877"/>
              <a:gd name="connsiteX29-835" fmla="*/ 2504404 w 2990085"/>
              <a:gd name="connsiteY29-836" fmla="*/ 645679 h 4575877"/>
              <a:gd name="connsiteX30-837" fmla="*/ 2200442 w 2990085"/>
              <a:gd name="connsiteY30-838" fmla="*/ 269996 h 4575877"/>
              <a:gd name="connsiteX31-839" fmla="*/ 1592464 w 2990085"/>
              <a:gd name="connsiteY31-840" fmla="*/ 262479 h 4575877"/>
              <a:gd name="connsiteX32-841" fmla="*/ 774828 w 2990085"/>
              <a:gd name="connsiteY32-842" fmla="*/ 718607 h 4575877"/>
              <a:gd name="connsiteX33-843" fmla="*/ 255817 w 2990085"/>
              <a:gd name="connsiteY33-844" fmla="*/ 1465682 h 4575877"/>
              <a:gd name="connsiteX34-845" fmla="*/ 203204 w 2990085"/>
              <a:gd name="connsiteY34-846" fmla="*/ 2206292 h 4575877"/>
              <a:gd name="connsiteX35-847" fmla="*/ 348810 w 2990085"/>
              <a:gd name="connsiteY35-848" fmla="*/ 2483428 h 4575877"/>
              <a:gd name="connsiteX36-849" fmla="*/ 622088 w 2990085"/>
              <a:gd name="connsiteY36-850" fmla="*/ 2657629 h 4575877"/>
              <a:gd name="connsiteX37-851" fmla="*/ 800805 w 2990085"/>
              <a:gd name="connsiteY37-852" fmla="*/ 2811066 h 4575877"/>
              <a:gd name="connsiteX38-853" fmla="*/ 779502 w 2990085"/>
              <a:gd name="connsiteY38-854" fmla="*/ 2914384 h 4575877"/>
              <a:gd name="connsiteX39-855" fmla="*/ 686344 w 2990085"/>
              <a:gd name="connsiteY39-856" fmla="*/ 2985143 h 4575877"/>
              <a:gd name="connsiteX40-857" fmla="*/ 347086 w 2990085"/>
              <a:gd name="connsiteY40-858" fmla="*/ 2854362 h 4575877"/>
              <a:gd name="connsiteX41-859" fmla="*/ 51924 w 2990085"/>
              <a:gd name="connsiteY41-860" fmla="*/ 2349974 h 4575877"/>
              <a:gd name="connsiteX42-861" fmla="*/ 301903 w 2990085"/>
              <a:gd name="connsiteY42-862" fmla="*/ 1002519 h 4575877"/>
              <a:gd name="connsiteX43-863" fmla="*/ 1651515 w 2990085"/>
              <a:gd name="connsiteY43-864" fmla="*/ 74436 h 457587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2990085" h="4575877">
                <a:moveTo>
                  <a:pt x="1651515" y="74436"/>
                </a:moveTo>
                <a:cubicBezTo>
                  <a:pt x="2001923" y="-18889"/>
                  <a:pt x="2292418" y="-24460"/>
                  <a:pt x="2523002" y="57726"/>
                </a:cubicBezTo>
                <a:cubicBezTo>
                  <a:pt x="2753585" y="139913"/>
                  <a:pt x="2899346" y="295422"/>
                  <a:pt x="2960293" y="524262"/>
                </a:cubicBezTo>
                <a:cubicBezTo>
                  <a:pt x="3036476" y="810310"/>
                  <a:pt x="2966550" y="1094107"/>
                  <a:pt x="2750515" y="1375655"/>
                </a:cubicBezTo>
                <a:cubicBezTo>
                  <a:pt x="2534478" y="1657199"/>
                  <a:pt x="2226227" y="1851304"/>
                  <a:pt x="1825757" y="1957962"/>
                </a:cubicBezTo>
                <a:cubicBezTo>
                  <a:pt x="1761397" y="1975103"/>
                  <a:pt x="1694293" y="1989146"/>
                  <a:pt x="1624453" y="2000087"/>
                </a:cubicBezTo>
                <a:cubicBezTo>
                  <a:pt x="1592785" y="2294272"/>
                  <a:pt x="1635439" y="3362735"/>
                  <a:pt x="1635750" y="3723073"/>
                </a:cubicBezTo>
                <a:cubicBezTo>
                  <a:pt x="1632335" y="3969049"/>
                  <a:pt x="1629193" y="4115396"/>
                  <a:pt x="1626318" y="4162116"/>
                </a:cubicBezTo>
                <a:cubicBezTo>
                  <a:pt x="1763609" y="4160011"/>
                  <a:pt x="1887678" y="4144203"/>
                  <a:pt x="1998521" y="4114682"/>
                </a:cubicBezTo>
                <a:cubicBezTo>
                  <a:pt x="2127246" y="4080399"/>
                  <a:pt x="2256927" y="4020966"/>
                  <a:pt x="2387572" y="3936393"/>
                </a:cubicBezTo>
                <a:lnTo>
                  <a:pt x="2393959" y="4089779"/>
                </a:lnTo>
                <a:cubicBezTo>
                  <a:pt x="2274760" y="4159815"/>
                  <a:pt x="2154376" y="4211024"/>
                  <a:pt x="2032803" y="4243403"/>
                </a:cubicBezTo>
                <a:cubicBezTo>
                  <a:pt x="1939841" y="4268162"/>
                  <a:pt x="1814099" y="4292074"/>
                  <a:pt x="1655587" y="4315149"/>
                </a:cubicBezTo>
                <a:cubicBezTo>
                  <a:pt x="1507801" y="4335361"/>
                  <a:pt x="1380275" y="4359754"/>
                  <a:pt x="1273004" y="4388324"/>
                </a:cubicBezTo>
                <a:cubicBezTo>
                  <a:pt x="1126405" y="4427368"/>
                  <a:pt x="970743" y="4489885"/>
                  <a:pt x="806011" y="4575877"/>
                </a:cubicBezTo>
                <a:lnTo>
                  <a:pt x="801054" y="4427857"/>
                </a:lnTo>
                <a:cubicBezTo>
                  <a:pt x="983894" y="4352360"/>
                  <a:pt x="1103696" y="4263011"/>
                  <a:pt x="1160457" y="4159821"/>
                </a:cubicBezTo>
                <a:cubicBezTo>
                  <a:pt x="1217214" y="4056636"/>
                  <a:pt x="1244321" y="3892418"/>
                  <a:pt x="1241769" y="3667174"/>
                </a:cubicBezTo>
                <a:cubicBezTo>
                  <a:pt x="1254896" y="3408307"/>
                  <a:pt x="1239439" y="2783378"/>
                  <a:pt x="1239219" y="2606619"/>
                </a:cubicBezTo>
                <a:lnTo>
                  <a:pt x="1240448" y="2606619"/>
                </a:lnTo>
                <a:lnTo>
                  <a:pt x="1216781" y="1137952"/>
                </a:lnTo>
                <a:cubicBezTo>
                  <a:pt x="1218472" y="1072405"/>
                  <a:pt x="1214553" y="1021753"/>
                  <a:pt x="1205031" y="986000"/>
                </a:cubicBezTo>
                <a:cubicBezTo>
                  <a:pt x="1183128" y="903760"/>
                  <a:pt x="1118185" y="882762"/>
                  <a:pt x="1010196" y="923011"/>
                </a:cubicBezTo>
                <a:cubicBezTo>
                  <a:pt x="1010448" y="880823"/>
                  <a:pt x="1010701" y="838634"/>
                  <a:pt x="1010953" y="796446"/>
                </a:cubicBezTo>
                <a:cubicBezTo>
                  <a:pt x="1275080" y="695466"/>
                  <a:pt x="1481880" y="602099"/>
                  <a:pt x="1631355" y="516335"/>
                </a:cubicBezTo>
                <a:cubicBezTo>
                  <a:pt x="1622751" y="599041"/>
                  <a:pt x="1618641" y="770534"/>
                  <a:pt x="1619038" y="1030819"/>
                </a:cubicBezTo>
                <a:cubicBezTo>
                  <a:pt x="1618597" y="1295154"/>
                  <a:pt x="1618157" y="1559488"/>
                  <a:pt x="1617716" y="1823823"/>
                </a:cubicBezTo>
                <a:lnTo>
                  <a:pt x="1868719" y="1774203"/>
                </a:lnTo>
                <a:cubicBezTo>
                  <a:pt x="2089688" y="1726840"/>
                  <a:pt x="2265876" y="1583226"/>
                  <a:pt x="2397287" y="1343368"/>
                </a:cubicBezTo>
                <a:cubicBezTo>
                  <a:pt x="2528693" y="1103506"/>
                  <a:pt x="2564398" y="870943"/>
                  <a:pt x="2504404" y="645679"/>
                </a:cubicBezTo>
                <a:cubicBezTo>
                  <a:pt x="2456790" y="466901"/>
                  <a:pt x="2355470" y="341669"/>
                  <a:pt x="2200442" y="269996"/>
                </a:cubicBezTo>
                <a:cubicBezTo>
                  <a:pt x="2045415" y="198323"/>
                  <a:pt x="1842759" y="195818"/>
                  <a:pt x="1592464" y="262479"/>
                </a:cubicBezTo>
                <a:cubicBezTo>
                  <a:pt x="1299263" y="340567"/>
                  <a:pt x="1026718" y="492610"/>
                  <a:pt x="774828" y="718607"/>
                </a:cubicBezTo>
                <a:cubicBezTo>
                  <a:pt x="522934" y="944610"/>
                  <a:pt x="349932" y="1193633"/>
                  <a:pt x="255817" y="1465682"/>
                </a:cubicBezTo>
                <a:cubicBezTo>
                  <a:pt x="161699" y="1737738"/>
                  <a:pt x="144162" y="1984605"/>
                  <a:pt x="203204" y="2206292"/>
                </a:cubicBezTo>
                <a:cubicBezTo>
                  <a:pt x="233678" y="2320714"/>
                  <a:pt x="282216" y="2413090"/>
                  <a:pt x="348810" y="2483428"/>
                </a:cubicBezTo>
                <a:cubicBezTo>
                  <a:pt x="415407" y="2553758"/>
                  <a:pt x="506504" y="2611828"/>
                  <a:pt x="622088" y="2657629"/>
                </a:cubicBezTo>
                <a:cubicBezTo>
                  <a:pt x="725045" y="2699134"/>
                  <a:pt x="784616" y="2750282"/>
                  <a:pt x="800805" y="2811066"/>
                </a:cubicBezTo>
                <a:cubicBezTo>
                  <a:pt x="809375" y="2843244"/>
                  <a:pt x="802275" y="2877683"/>
                  <a:pt x="779502" y="2914384"/>
                </a:cubicBezTo>
                <a:cubicBezTo>
                  <a:pt x="756727" y="2951080"/>
                  <a:pt x="725673" y="2974669"/>
                  <a:pt x="686344" y="2985143"/>
                </a:cubicBezTo>
                <a:cubicBezTo>
                  <a:pt x="596952" y="3008951"/>
                  <a:pt x="483868" y="2965356"/>
                  <a:pt x="347086" y="2854362"/>
                </a:cubicBezTo>
                <a:cubicBezTo>
                  <a:pt x="210304" y="2743365"/>
                  <a:pt x="111918" y="2575238"/>
                  <a:pt x="51924" y="2349974"/>
                </a:cubicBezTo>
                <a:cubicBezTo>
                  <a:pt x="-66161" y="1906597"/>
                  <a:pt x="17164" y="1457447"/>
                  <a:pt x="301903" y="1002519"/>
                </a:cubicBezTo>
                <a:cubicBezTo>
                  <a:pt x="586642" y="547591"/>
                  <a:pt x="1036512" y="238230"/>
                  <a:pt x="1651515" y="74436"/>
                </a:cubicBezTo>
                <a:close/>
              </a:path>
            </a:pathLst>
          </a:custGeom>
          <a:gradFill flip="none" rotWithShape="1">
            <a:gsLst>
              <a:gs pos="67000">
                <a:schemeClr val="accent2">
                  <a:lumMod val="75000"/>
                </a:schemeClr>
              </a:gs>
              <a:gs pos="34000">
                <a:schemeClr val="accent2">
                  <a:lumMod val="50000"/>
                </a:schemeClr>
              </a:gs>
              <a:gs pos="81000">
                <a:schemeClr val="accent2">
                  <a:lumMod val="60000"/>
                  <a:lumOff val="40000"/>
                </a:schemeClr>
              </a:gs>
            </a:gsLst>
            <a:path path="circle">
              <a:fillToRect l="100000" t="100000"/>
            </a:path>
            <a:tileRect r="-100000" b="-100000"/>
          </a:gradFill>
          <a:ln>
            <a:noFill/>
          </a:ln>
          <a:effectLst>
            <a:innerShdw blurRad="63500" dist="254000" dir="13500000">
              <a:prstClr val="black">
                <a:alpha val="50000"/>
              </a:prstClr>
            </a:innerShdw>
          </a:effectLst>
          <a:scene3d>
            <a:camera prst="orthographicFront">
              <a:rot lat="0" lon="20399994" rev="0"/>
            </a:camera>
            <a:lightRig rig="threePt" dir="t"/>
          </a:scene3d>
          <a:sp3d extrusionH="88900">
            <a:bevelT w="19050" h="381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innerShdw blurRad="63500" dist="215900" dir="13500000">
                  <a:prstClr val="black">
                    <a:alpha val="50000"/>
                  </a:prstClr>
                </a:innerShdw>
              </a:effectLst>
            </a:endParaRPr>
          </a:p>
        </p:txBody>
      </p:sp>
      <p:sp>
        <p:nvSpPr>
          <p:cNvPr id="76" name="文本框 75" hidden="1"/>
          <p:cNvSpPr txBox="1"/>
          <p:nvPr/>
        </p:nvSpPr>
        <p:spPr>
          <a:xfrm>
            <a:off x="1150276" y="593118"/>
            <a:ext cx="587795" cy="287998"/>
          </a:xfrm>
          <a:custGeom>
            <a:avLst/>
            <a:gdLst>
              <a:gd name="connsiteX0" fmla="*/ 1163985 w 1318021"/>
              <a:gd name="connsiteY0" fmla="*/ 451396 h 632893"/>
              <a:gd name="connsiteX1" fmla="*/ 1233637 w 1318021"/>
              <a:gd name="connsiteY1" fmla="*/ 451396 h 632893"/>
              <a:gd name="connsiteX2" fmla="*/ 1280517 w 1318021"/>
              <a:gd name="connsiteY2" fmla="*/ 479524 h 632893"/>
              <a:gd name="connsiteX3" fmla="*/ 1311325 w 1318021"/>
              <a:gd name="connsiteY3" fmla="*/ 632222 h 632893"/>
              <a:gd name="connsiteX4" fmla="*/ 1203499 w 1318021"/>
              <a:gd name="connsiteY4" fmla="*/ 632222 h 632893"/>
              <a:gd name="connsiteX5" fmla="*/ 862608 w 1318021"/>
              <a:gd name="connsiteY5" fmla="*/ 451396 h 632893"/>
              <a:gd name="connsiteX6" fmla="*/ 964406 w 1318021"/>
              <a:gd name="connsiteY6" fmla="*/ 451396 h 632893"/>
              <a:gd name="connsiteX7" fmla="*/ 936278 w 1318021"/>
              <a:gd name="connsiteY7" fmla="*/ 632222 h 632893"/>
              <a:gd name="connsiteX8" fmla="*/ 828452 w 1318021"/>
              <a:gd name="connsiteY8" fmla="*/ 632222 h 632893"/>
              <a:gd name="connsiteX9" fmla="*/ 946995 w 1318021"/>
              <a:gd name="connsiteY9" fmla="*/ 309415 h 632893"/>
              <a:gd name="connsiteX10" fmla="*/ 946995 w 1318021"/>
              <a:gd name="connsiteY10" fmla="*/ 341562 h 632893"/>
              <a:gd name="connsiteX11" fmla="*/ 1202160 w 1318021"/>
              <a:gd name="connsiteY11" fmla="*/ 341562 h 632893"/>
              <a:gd name="connsiteX12" fmla="*/ 1202160 w 1318021"/>
              <a:gd name="connsiteY12" fmla="*/ 332185 h 632893"/>
              <a:gd name="connsiteX13" fmla="*/ 1168004 w 1318021"/>
              <a:gd name="connsiteY13" fmla="*/ 309415 h 632893"/>
              <a:gd name="connsiteX14" fmla="*/ 391122 w 1318021"/>
              <a:gd name="connsiteY14" fmla="*/ 289323 h 632893"/>
              <a:gd name="connsiteX15" fmla="*/ 506315 w 1318021"/>
              <a:gd name="connsiteY15" fmla="*/ 289323 h 632893"/>
              <a:gd name="connsiteX16" fmla="*/ 475507 w 1318021"/>
              <a:gd name="connsiteY16" fmla="*/ 336204 h 632893"/>
              <a:gd name="connsiteX17" fmla="*/ 391122 w 1318021"/>
              <a:gd name="connsiteY17" fmla="*/ 336204 h 632893"/>
              <a:gd name="connsiteX18" fmla="*/ 123230 w 1318021"/>
              <a:gd name="connsiteY18" fmla="*/ 289323 h 632893"/>
              <a:gd name="connsiteX19" fmla="*/ 241102 w 1318021"/>
              <a:gd name="connsiteY19" fmla="*/ 289323 h 632893"/>
              <a:gd name="connsiteX20" fmla="*/ 207616 w 1318021"/>
              <a:gd name="connsiteY20" fmla="*/ 336204 h 632893"/>
              <a:gd name="connsiteX21" fmla="*/ 123230 w 1318021"/>
              <a:gd name="connsiteY21" fmla="*/ 336204 h 632893"/>
              <a:gd name="connsiteX22" fmla="*/ 391122 w 1318021"/>
              <a:gd name="connsiteY22" fmla="*/ 215653 h 632893"/>
              <a:gd name="connsiteX23" fmla="*/ 506315 w 1318021"/>
              <a:gd name="connsiteY23" fmla="*/ 215653 h 632893"/>
              <a:gd name="connsiteX24" fmla="*/ 474168 w 1318021"/>
              <a:gd name="connsiteY24" fmla="*/ 261194 h 632893"/>
              <a:gd name="connsiteX25" fmla="*/ 391122 w 1318021"/>
              <a:gd name="connsiteY25" fmla="*/ 261194 h 632893"/>
              <a:gd name="connsiteX26" fmla="*/ 123230 w 1318021"/>
              <a:gd name="connsiteY26" fmla="*/ 215653 h 632893"/>
              <a:gd name="connsiteX27" fmla="*/ 241102 w 1318021"/>
              <a:gd name="connsiteY27" fmla="*/ 215653 h 632893"/>
              <a:gd name="connsiteX28" fmla="*/ 209625 w 1318021"/>
              <a:gd name="connsiteY28" fmla="*/ 261194 h 632893"/>
              <a:gd name="connsiteX29" fmla="*/ 123230 w 1318021"/>
              <a:gd name="connsiteY29" fmla="*/ 261194 h 632893"/>
              <a:gd name="connsiteX30" fmla="*/ 946995 w 1318021"/>
              <a:gd name="connsiteY30" fmla="*/ 203598 h 632893"/>
              <a:gd name="connsiteX31" fmla="*/ 946995 w 1318021"/>
              <a:gd name="connsiteY31" fmla="*/ 235745 h 632893"/>
              <a:gd name="connsiteX32" fmla="*/ 1202160 w 1318021"/>
              <a:gd name="connsiteY32" fmla="*/ 235745 h 632893"/>
              <a:gd name="connsiteX33" fmla="*/ 1202160 w 1318021"/>
              <a:gd name="connsiteY33" fmla="*/ 226369 h 632893"/>
              <a:gd name="connsiteX34" fmla="*/ 1168004 w 1318021"/>
              <a:gd name="connsiteY34" fmla="*/ 203598 h 632893"/>
              <a:gd name="connsiteX35" fmla="*/ 871316 w 1318021"/>
              <a:gd name="connsiteY35" fmla="*/ 104478 h 632893"/>
              <a:gd name="connsiteX36" fmla="*/ 975793 w 1318021"/>
              <a:gd name="connsiteY36" fmla="*/ 104478 h 632893"/>
              <a:gd name="connsiteX37" fmla="*/ 962398 w 1318021"/>
              <a:gd name="connsiteY37" fmla="*/ 131267 h 632893"/>
              <a:gd name="connsiteX38" fmla="*/ 1212206 w 1318021"/>
              <a:gd name="connsiteY38" fmla="*/ 131267 h 632893"/>
              <a:gd name="connsiteX39" fmla="*/ 1307977 w 1318021"/>
              <a:gd name="connsiteY39" fmla="*/ 214313 h 632893"/>
              <a:gd name="connsiteX40" fmla="*/ 1308647 w 1318021"/>
              <a:gd name="connsiteY40" fmla="*/ 413892 h 632893"/>
              <a:gd name="connsiteX41" fmla="*/ 1121793 w 1318021"/>
              <a:gd name="connsiteY41" fmla="*/ 413892 h 632893"/>
              <a:gd name="connsiteX42" fmla="*/ 1121793 w 1318021"/>
              <a:gd name="connsiteY42" fmla="*/ 632893 h 632893"/>
              <a:gd name="connsiteX43" fmla="*/ 1009279 w 1318021"/>
              <a:gd name="connsiteY43" fmla="*/ 632223 h 632893"/>
              <a:gd name="connsiteX44" fmla="*/ 1009279 w 1318021"/>
              <a:gd name="connsiteY44" fmla="*/ 467470 h 632893"/>
              <a:gd name="connsiteX45" fmla="*/ 942976 w 1318021"/>
              <a:gd name="connsiteY45" fmla="*/ 413892 h 632893"/>
              <a:gd name="connsiteX46" fmla="*/ 834481 w 1318021"/>
              <a:gd name="connsiteY46" fmla="*/ 413892 h 632893"/>
              <a:gd name="connsiteX47" fmla="*/ 834481 w 1318021"/>
              <a:gd name="connsiteY47" fmla="*/ 377727 h 632893"/>
              <a:gd name="connsiteX48" fmla="*/ 834481 w 1318021"/>
              <a:gd name="connsiteY48" fmla="*/ 341562 h 632893"/>
              <a:gd name="connsiteX49" fmla="*/ 834481 w 1318021"/>
              <a:gd name="connsiteY49" fmla="*/ 249139 h 632893"/>
              <a:gd name="connsiteX50" fmla="*/ 810370 w 1318021"/>
              <a:gd name="connsiteY50" fmla="*/ 265213 h 632893"/>
              <a:gd name="connsiteX51" fmla="*/ 810370 w 1318021"/>
              <a:gd name="connsiteY51" fmla="*/ 162075 h 632893"/>
              <a:gd name="connsiteX52" fmla="*/ 871316 w 1318021"/>
              <a:gd name="connsiteY52" fmla="*/ 104478 h 632893"/>
              <a:gd name="connsiteX53" fmla="*/ 798983 w 1318021"/>
              <a:gd name="connsiteY53" fmla="*/ 0 h 632893"/>
              <a:gd name="connsiteX54" fmla="*/ 1318021 w 1318021"/>
              <a:gd name="connsiteY54" fmla="*/ 0 h 632893"/>
              <a:gd name="connsiteX55" fmla="*/ 1318021 w 1318021"/>
              <a:gd name="connsiteY55" fmla="*/ 83046 h 632893"/>
              <a:gd name="connsiteX56" fmla="*/ 792286 w 1318021"/>
              <a:gd name="connsiteY56" fmla="*/ 83046 h 632893"/>
              <a:gd name="connsiteX57" fmla="*/ 792286 w 1318021"/>
              <a:gd name="connsiteY57" fmla="*/ 567928 h 632893"/>
              <a:gd name="connsiteX58" fmla="*/ 732680 w 1318021"/>
              <a:gd name="connsiteY58" fmla="*/ 632222 h 632893"/>
              <a:gd name="connsiteX59" fmla="*/ 608113 w 1318021"/>
              <a:gd name="connsiteY59" fmla="*/ 632222 h 632893"/>
              <a:gd name="connsiteX60" fmla="*/ 602455 w 1318021"/>
              <a:gd name="connsiteY60" fmla="*/ 632222 h 632893"/>
              <a:gd name="connsiteX61" fmla="*/ 8038 w 1318021"/>
              <a:gd name="connsiteY61" fmla="*/ 632222 h 632893"/>
              <a:gd name="connsiteX62" fmla="*/ 8038 w 1318021"/>
              <a:gd name="connsiteY62" fmla="*/ 562570 h 632893"/>
              <a:gd name="connsiteX63" fmla="*/ 498948 w 1318021"/>
              <a:gd name="connsiteY63" fmla="*/ 562570 h 632893"/>
              <a:gd name="connsiteX64" fmla="*/ 498948 w 1318021"/>
              <a:gd name="connsiteY64" fmla="*/ 556904 h 632893"/>
              <a:gd name="connsiteX65" fmla="*/ 496818 w 1318021"/>
              <a:gd name="connsiteY65" fmla="*/ 555900 h 632893"/>
              <a:gd name="connsiteX66" fmla="*/ 498948 w 1318021"/>
              <a:gd name="connsiteY66" fmla="*/ 555815 h 632893"/>
              <a:gd name="connsiteX67" fmla="*/ 498948 w 1318021"/>
              <a:gd name="connsiteY67" fmla="*/ 553194 h 632893"/>
              <a:gd name="connsiteX68" fmla="*/ 461443 w 1318021"/>
              <a:gd name="connsiteY68" fmla="*/ 531763 h 632893"/>
              <a:gd name="connsiteX69" fmla="*/ 18084 w 1318021"/>
              <a:gd name="connsiteY69" fmla="*/ 531763 h 632893"/>
              <a:gd name="connsiteX70" fmla="*/ 18084 w 1318021"/>
              <a:gd name="connsiteY70" fmla="*/ 452735 h 632893"/>
              <a:gd name="connsiteX71" fmla="*/ 498948 w 1318021"/>
              <a:gd name="connsiteY71" fmla="*/ 452735 h 632893"/>
              <a:gd name="connsiteX72" fmla="*/ 498948 w 1318021"/>
              <a:gd name="connsiteY72" fmla="*/ 443359 h 632893"/>
              <a:gd name="connsiteX73" fmla="*/ 456755 w 1318021"/>
              <a:gd name="connsiteY73" fmla="*/ 419249 h 632893"/>
              <a:gd name="connsiteX74" fmla="*/ 8038 w 1318021"/>
              <a:gd name="connsiteY74" fmla="*/ 419249 h 632893"/>
              <a:gd name="connsiteX75" fmla="*/ 8038 w 1318021"/>
              <a:gd name="connsiteY75" fmla="*/ 348258 h 632893"/>
              <a:gd name="connsiteX76" fmla="*/ 511672 w 1318021"/>
              <a:gd name="connsiteY76" fmla="*/ 348258 h 632893"/>
              <a:gd name="connsiteX77" fmla="*/ 608783 w 1318021"/>
              <a:gd name="connsiteY77" fmla="*/ 446038 h 632893"/>
              <a:gd name="connsiteX78" fmla="*/ 608354 w 1318021"/>
              <a:gd name="connsiteY78" fmla="*/ 565351 h 632893"/>
              <a:gd name="connsiteX79" fmla="*/ 630169 w 1318021"/>
              <a:gd name="connsiteY79" fmla="*/ 564102 h 632893"/>
              <a:gd name="connsiteX80" fmla="*/ 683651 w 1318021"/>
              <a:gd name="connsiteY80" fmla="*/ 533315 h 632893"/>
              <a:gd name="connsiteX81" fmla="*/ 685799 w 1318021"/>
              <a:gd name="connsiteY81" fmla="*/ 111175 h 632893"/>
              <a:gd name="connsiteX82" fmla="*/ 798983 w 1318021"/>
              <a:gd name="connsiteY82" fmla="*/ 0 h 632893"/>
              <a:gd name="connsiteX83" fmla="*/ 0 w 1318021"/>
              <a:gd name="connsiteY83" fmla="*/ 0 h 632893"/>
              <a:gd name="connsiteX84" fmla="*/ 632222 w 1318021"/>
              <a:gd name="connsiteY84" fmla="*/ 0 h 632893"/>
              <a:gd name="connsiteX85" fmla="*/ 632222 w 1318021"/>
              <a:gd name="connsiteY85" fmla="*/ 84386 h 632893"/>
              <a:gd name="connsiteX86" fmla="*/ 369689 w 1318021"/>
              <a:gd name="connsiteY86" fmla="*/ 84386 h 632893"/>
              <a:gd name="connsiteX87" fmla="*/ 369689 w 1318021"/>
              <a:gd name="connsiteY87" fmla="*/ 112514 h 632893"/>
              <a:gd name="connsiteX88" fmla="*/ 523727 w 1318021"/>
              <a:gd name="connsiteY88" fmla="*/ 112514 h 632893"/>
              <a:gd name="connsiteX89" fmla="*/ 620167 w 1318021"/>
              <a:gd name="connsiteY89" fmla="*/ 207615 h 632893"/>
              <a:gd name="connsiteX90" fmla="*/ 620167 w 1318021"/>
              <a:gd name="connsiteY90" fmla="*/ 332184 h 632893"/>
              <a:gd name="connsiteX91" fmla="*/ 522387 w 1318021"/>
              <a:gd name="connsiteY91" fmla="*/ 332184 h 632893"/>
              <a:gd name="connsiteX92" fmla="*/ 522387 w 1318021"/>
              <a:gd name="connsiteY92" fmla="*/ 221010 h 632893"/>
              <a:gd name="connsiteX93" fmla="*/ 483543 w 1318021"/>
              <a:gd name="connsiteY93" fmla="*/ 184844 h 632893"/>
              <a:gd name="connsiteX94" fmla="*/ 369689 w 1318021"/>
              <a:gd name="connsiteY94" fmla="*/ 184844 h 632893"/>
              <a:gd name="connsiteX95" fmla="*/ 369689 w 1318021"/>
              <a:gd name="connsiteY95" fmla="*/ 332184 h 632893"/>
              <a:gd name="connsiteX96" fmla="*/ 260524 w 1318021"/>
              <a:gd name="connsiteY96" fmla="*/ 332184 h 632893"/>
              <a:gd name="connsiteX97" fmla="*/ 260524 w 1318021"/>
              <a:gd name="connsiteY97" fmla="*/ 239762 h 632893"/>
              <a:gd name="connsiteX98" fmla="*/ 200249 w 1318021"/>
              <a:gd name="connsiteY98" fmla="*/ 184844 h 632893"/>
              <a:gd name="connsiteX99" fmla="*/ 101129 w 1318021"/>
              <a:gd name="connsiteY99" fmla="*/ 184844 h 632893"/>
              <a:gd name="connsiteX100" fmla="*/ 101129 w 1318021"/>
              <a:gd name="connsiteY100" fmla="*/ 332184 h 632893"/>
              <a:gd name="connsiteX101" fmla="*/ 4688 w 1318021"/>
              <a:gd name="connsiteY101" fmla="*/ 332184 h 632893"/>
              <a:gd name="connsiteX102" fmla="*/ 4688 w 1318021"/>
              <a:gd name="connsiteY102" fmla="*/ 204936 h 632893"/>
              <a:gd name="connsiteX103" fmla="*/ 92423 w 1318021"/>
              <a:gd name="connsiteY103" fmla="*/ 112514 h 632893"/>
              <a:gd name="connsiteX104" fmla="*/ 260524 w 1318021"/>
              <a:gd name="connsiteY104" fmla="*/ 112514 h 632893"/>
              <a:gd name="connsiteX105" fmla="*/ 198909 w 1318021"/>
              <a:gd name="connsiteY105" fmla="*/ 84386 h 632893"/>
              <a:gd name="connsiteX106" fmla="*/ 0 w 1318021"/>
              <a:gd name="connsiteY106" fmla="*/ 84386 h 632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318021" h="632893">
                <a:moveTo>
                  <a:pt x="1163985" y="451396"/>
                </a:moveTo>
                <a:lnTo>
                  <a:pt x="1233637" y="451396"/>
                </a:lnTo>
                <a:cubicBezTo>
                  <a:pt x="1259533" y="451396"/>
                  <a:pt x="1275160" y="460772"/>
                  <a:pt x="1280517" y="479524"/>
                </a:cubicBezTo>
                <a:lnTo>
                  <a:pt x="1311325" y="632222"/>
                </a:lnTo>
                <a:lnTo>
                  <a:pt x="1203499" y="632222"/>
                </a:lnTo>
                <a:close/>
                <a:moveTo>
                  <a:pt x="862608" y="451396"/>
                </a:moveTo>
                <a:lnTo>
                  <a:pt x="964406" y="451396"/>
                </a:lnTo>
                <a:lnTo>
                  <a:pt x="936278" y="632222"/>
                </a:lnTo>
                <a:lnTo>
                  <a:pt x="828452" y="632222"/>
                </a:lnTo>
                <a:close/>
                <a:moveTo>
                  <a:pt x="946995" y="309415"/>
                </a:moveTo>
                <a:lnTo>
                  <a:pt x="946995" y="341562"/>
                </a:lnTo>
                <a:lnTo>
                  <a:pt x="1202160" y="341562"/>
                </a:lnTo>
                <a:lnTo>
                  <a:pt x="1202160" y="332185"/>
                </a:lnTo>
                <a:cubicBezTo>
                  <a:pt x="1202160" y="317005"/>
                  <a:pt x="1190775" y="309415"/>
                  <a:pt x="1168004" y="309415"/>
                </a:cubicBezTo>
                <a:close/>
                <a:moveTo>
                  <a:pt x="391122" y="289323"/>
                </a:moveTo>
                <a:lnTo>
                  <a:pt x="506315" y="289323"/>
                </a:lnTo>
                <a:cubicBezTo>
                  <a:pt x="506315" y="320577"/>
                  <a:pt x="496045" y="336204"/>
                  <a:pt x="475507" y="336204"/>
                </a:cubicBezTo>
                <a:lnTo>
                  <a:pt x="391122" y="336204"/>
                </a:lnTo>
                <a:close/>
                <a:moveTo>
                  <a:pt x="123230" y="289323"/>
                </a:moveTo>
                <a:lnTo>
                  <a:pt x="241102" y="289323"/>
                </a:lnTo>
                <a:cubicBezTo>
                  <a:pt x="241102" y="320577"/>
                  <a:pt x="229940" y="336204"/>
                  <a:pt x="207616" y="336204"/>
                </a:cubicBezTo>
                <a:lnTo>
                  <a:pt x="123230" y="336204"/>
                </a:lnTo>
                <a:close/>
                <a:moveTo>
                  <a:pt x="391122" y="215653"/>
                </a:moveTo>
                <a:lnTo>
                  <a:pt x="506315" y="215653"/>
                </a:lnTo>
                <a:cubicBezTo>
                  <a:pt x="506315" y="246014"/>
                  <a:pt x="495599" y="261194"/>
                  <a:pt x="474168" y="261194"/>
                </a:cubicBezTo>
                <a:lnTo>
                  <a:pt x="391122" y="261194"/>
                </a:lnTo>
                <a:close/>
                <a:moveTo>
                  <a:pt x="123230" y="215653"/>
                </a:moveTo>
                <a:lnTo>
                  <a:pt x="241102" y="215653"/>
                </a:lnTo>
                <a:cubicBezTo>
                  <a:pt x="241102" y="246014"/>
                  <a:pt x="230609" y="261194"/>
                  <a:pt x="209625" y="261194"/>
                </a:cubicBezTo>
                <a:lnTo>
                  <a:pt x="123230" y="261194"/>
                </a:lnTo>
                <a:close/>
                <a:moveTo>
                  <a:pt x="946995" y="203598"/>
                </a:moveTo>
                <a:lnTo>
                  <a:pt x="946995" y="235745"/>
                </a:lnTo>
                <a:lnTo>
                  <a:pt x="1202160" y="235745"/>
                </a:lnTo>
                <a:lnTo>
                  <a:pt x="1202160" y="226369"/>
                </a:lnTo>
                <a:cubicBezTo>
                  <a:pt x="1202160" y="211188"/>
                  <a:pt x="1190775" y="203598"/>
                  <a:pt x="1168004" y="203598"/>
                </a:cubicBezTo>
                <a:close/>
                <a:moveTo>
                  <a:pt x="871316" y="104478"/>
                </a:moveTo>
                <a:lnTo>
                  <a:pt x="975793" y="104478"/>
                </a:lnTo>
                <a:lnTo>
                  <a:pt x="962398" y="131267"/>
                </a:lnTo>
                <a:lnTo>
                  <a:pt x="1212206" y="131267"/>
                </a:lnTo>
                <a:cubicBezTo>
                  <a:pt x="1275607" y="131267"/>
                  <a:pt x="1307531" y="158949"/>
                  <a:pt x="1307977" y="214313"/>
                </a:cubicBezTo>
                <a:lnTo>
                  <a:pt x="1308647" y="413892"/>
                </a:lnTo>
                <a:lnTo>
                  <a:pt x="1121793" y="413892"/>
                </a:lnTo>
                <a:lnTo>
                  <a:pt x="1121793" y="632893"/>
                </a:lnTo>
                <a:lnTo>
                  <a:pt x="1009279" y="632223"/>
                </a:lnTo>
                <a:lnTo>
                  <a:pt x="1009279" y="467470"/>
                </a:lnTo>
                <a:cubicBezTo>
                  <a:pt x="1009279" y="431751"/>
                  <a:pt x="987178" y="413892"/>
                  <a:pt x="942976" y="413892"/>
                </a:cubicBezTo>
                <a:lnTo>
                  <a:pt x="834481" y="413892"/>
                </a:lnTo>
                <a:lnTo>
                  <a:pt x="834481" y="377727"/>
                </a:lnTo>
                <a:lnTo>
                  <a:pt x="834481" y="341562"/>
                </a:lnTo>
                <a:lnTo>
                  <a:pt x="834481" y="249139"/>
                </a:lnTo>
                <a:lnTo>
                  <a:pt x="810370" y="265213"/>
                </a:lnTo>
                <a:lnTo>
                  <a:pt x="810370" y="162075"/>
                </a:lnTo>
                <a:cubicBezTo>
                  <a:pt x="833141" y="149573"/>
                  <a:pt x="853456" y="130374"/>
                  <a:pt x="871316" y="104478"/>
                </a:cubicBezTo>
                <a:close/>
                <a:moveTo>
                  <a:pt x="798983" y="0"/>
                </a:moveTo>
                <a:lnTo>
                  <a:pt x="1318021" y="0"/>
                </a:lnTo>
                <a:lnTo>
                  <a:pt x="1318021" y="83046"/>
                </a:lnTo>
                <a:lnTo>
                  <a:pt x="792286" y="83046"/>
                </a:lnTo>
                <a:lnTo>
                  <a:pt x="792286" y="567928"/>
                </a:lnTo>
                <a:cubicBezTo>
                  <a:pt x="791839" y="610791"/>
                  <a:pt x="771971" y="632222"/>
                  <a:pt x="732680" y="632222"/>
                </a:cubicBezTo>
                <a:lnTo>
                  <a:pt x="608113" y="632222"/>
                </a:lnTo>
                <a:lnTo>
                  <a:pt x="602455" y="632222"/>
                </a:lnTo>
                <a:lnTo>
                  <a:pt x="8038" y="632222"/>
                </a:lnTo>
                <a:lnTo>
                  <a:pt x="8038" y="562570"/>
                </a:lnTo>
                <a:lnTo>
                  <a:pt x="498948" y="562570"/>
                </a:lnTo>
                <a:lnTo>
                  <a:pt x="498948" y="556904"/>
                </a:lnTo>
                <a:lnTo>
                  <a:pt x="496818" y="555900"/>
                </a:lnTo>
                <a:lnTo>
                  <a:pt x="498948" y="555815"/>
                </a:lnTo>
                <a:lnTo>
                  <a:pt x="498948" y="553194"/>
                </a:lnTo>
                <a:cubicBezTo>
                  <a:pt x="498948" y="538907"/>
                  <a:pt x="486446" y="531763"/>
                  <a:pt x="461443" y="531763"/>
                </a:cubicBezTo>
                <a:lnTo>
                  <a:pt x="18084" y="531763"/>
                </a:lnTo>
                <a:lnTo>
                  <a:pt x="18084" y="452735"/>
                </a:lnTo>
                <a:lnTo>
                  <a:pt x="498948" y="452735"/>
                </a:lnTo>
                <a:lnTo>
                  <a:pt x="498948" y="443359"/>
                </a:lnTo>
                <a:cubicBezTo>
                  <a:pt x="498948" y="427285"/>
                  <a:pt x="484883" y="419249"/>
                  <a:pt x="456755" y="419249"/>
                </a:cubicBezTo>
                <a:lnTo>
                  <a:pt x="8038" y="419249"/>
                </a:lnTo>
                <a:lnTo>
                  <a:pt x="8038" y="348258"/>
                </a:lnTo>
                <a:lnTo>
                  <a:pt x="511672" y="348258"/>
                </a:lnTo>
                <a:cubicBezTo>
                  <a:pt x="576413" y="348258"/>
                  <a:pt x="608783" y="380851"/>
                  <a:pt x="608783" y="446038"/>
                </a:cubicBezTo>
                <a:lnTo>
                  <a:pt x="608354" y="565351"/>
                </a:lnTo>
                <a:lnTo>
                  <a:pt x="630169" y="564102"/>
                </a:lnTo>
                <a:cubicBezTo>
                  <a:pt x="659384" y="560083"/>
                  <a:pt x="682173" y="551004"/>
                  <a:pt x="683651" y="533315"/>
                </a:cubicBezTo>
                <a:cubicBezTo>
                  <a:pt x="685636" y="429805"/>
                  <a:pt x="685877" y="240776"/>
                  <a:pt x="685799" y="111175"/>
                </a:cubicBezTo>
                <a:cubicBezTo>
                  <a:pt x="685799" y="37058"/>
                  <a:pt x="723527" y="0"/>
                  <a:pt x="798983" y="0"/>
                </a:cubicBezTo>
                <a:close/>
                <a:moveTo>
                  <a:pt x="0" y="0"/>
                </a:moveTo>
                <a:lnTo>
                  <a:pt x="632222" y="0"/>
                </a:lnTo>
                <a:lnTo>
                  <a:pt x="632222" y="84386"/>
                </a:lnTo>
                <a:lnTo>
                  <a:pt x="369689" y="84386"/>
                </a:lnTo>
                <a:lnTo>
                  <a:pt x="369689" y="112514"/>
                </a:lnTo>
                <a:lnTo>
                  <a:pt x="523727" y="112514"/>
                </a:lnTo>
                <a:cubicBezTo>
                  <a:pt x="588020" y="112514"/>
                  <a:pt x="620167" y="144214"/>
                  <a:pt x="620167" y="207615"/>
                </a:cubicBezTo>
                <a:lnTo>
                  <a:pt x="620167" y="332184"/>
                </a:lnTo>
                <a:lnTo>
                  <a:pt x="522387" y="332184"/>
                </a:lnTo>
                <a:lnTo>
                  <a:pt x="522387" y="221010"/>
                </a:lnTo>
                <a:cubicBezTo>
                  <a:pt x="523280" y="196900"/>
                  <a:pt x="510332" y="184844"/>
                  <a:pt x="483543" y="184844"/>
                </a:cubicBezTo>
                <a:lnTo>
                  <a:pt x="369689" y="184844"/>
                </a:lnTo>
                <a:lnTo>
                  <a:pt x="369689" y="332184"/>
                </a:lnTo>
                <a:lnTo>
                  <a:pt x="260524" y="332184"/>
                </a:lnTo>
                <a:lnTo>
                  <a:pt x="260524" y="239762"/>
                </a:lnTo>
                <a:cubicBezTo>
                  <a:pt x="260524" y="203150"/>
                  <a:pt x="240432" y="184844"/>
                  <a:pt x="200249" y="184844"/>
                </a:cubicBezTo>
                <a:lnTo>
                  <a:pt x="101129" y="184844"/>
                </a:lnTo>
                <a:lnTo>
                  <a:pt x="101129" y="332184"/>
                </a:lnTo>
                <a:lnTo>
                  <a:pt x="4688" y="332184"/>
                </a:lnTo>
                <a:lnTo>
                  <a:pt x="4688" y="204936"/>
                </a:lnTo>
                <a:cubicBezTo>
                  <a:pt x="4688" y="143321"/>
                  <a:pt x="33933" y="112514"/>
                  <a:pt x="92423" y="112514"/>
                </a:cubicBezTo>
                <a:lnTo>
                  <a:pt x="260524" y="112514"/>
                </a:lnTo>
                <a:cubicBezTo>
                  <a:pt x="260524" y="93762"/>
                  <a:pt x="239986" y="84386"/>
                  <a:pt x="198909" y="84386"/>
                </a:cubicBezTo>
                <a:lnTo>
                  <a:pt x="0" y="84386"/>
                </a:lnTo>
                <a:close/>
              </a:path>
            </a:pathLst>
          </a:custGeom>
          <a:gradFill>
            <a:gsLst>
              <a:gs pos="81000">
                <a:schemeClr val="accent4">
                  <a:lumMod val="50000"/>
                </a:schemeClr>
              </a:gs>
              <a:gs pos="32130">
                <a:schemeClr val="accent4"/>
              </a:gs>
              <a:gs pos="68000">
                <a:schemeClr val="accent4">
                  <a:lumMod val="75000"/>
                </a:schemeClr>
              </a:gs>
              <a:gs pos="4000">
                <a:schemeClr val="accent4">
                  <a:lumMod val="60000"/>
                  <a:lumOff val="40000"/>
                </a:schemeClr>
              </a:gs>
            </a:gsLst>
            <a:lin ang="2700000" scaled="1"/>
          </a:gradFill>
          <a:ln>
            <a:noFill/>
          </a:ln>
          <a:effectLst/>
          <a:scene3d>
            <a:camera prst="orthographicFront">
              <a:rot lat="0" lon="20699996" rev="0"/>
            </a:camera>
            <a:lightRig rig="threePt" dir="t">
              <a:rot lat="0" lon="0" rev="17400000"/>
            </a:lightRig>
          </a:scene3d>
          <a:sp3d extrusionH="76200">
            <a:bevelT w="19050" h="6350" prst="coolSlant"/>
          </a:sp3d>
        </p:spPr>
        <p:txBody>
          <a:bodyPr rot="0" spcFirstLastPara="0" vertOverflow="overflow" horzOverflow="overflow" vert="horz" wrap="square" lIns="91440" tIns="45720" rIns="91440" bIns="45720" numCol="1" spcCol="0" rtlCol="0" fromWordArt="0" anchor="t" anchorCtr="0" forceAA="0" compatLnSpc="1">
            <a:noAutofit/>
          </a:bodyPr>
          <a:lstStyle/>
          <a:p>
            <a:endParaRPr lang="zh-CN" altLang="en-US" sz="5400" dirty="0">
              <a:latin typeface="汉真广标" panose="02010609000101010101" pitchFamily="49" charset="-122"/>
              <a:ea typeface="汉真广标" panose="02010609000101010101" pitchFamily="49" charset="-122"/>
            </a:endParaRP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1.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openxmlformats.org/officeDocument/2006/relationships/slideLayout" Target="../slideLayouts/slideLayout5.xml"/><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5.png"/><Relationship Id="rId5" Type="http://schemas.openxmlformats.org/officeDocument/2006/relationships/theme" Target="../theme/theme2.xml"/><Relationship Id="rId10" Type="http://schemas.openxmlformats.org/officeDocument/2006/relationships/image" Target="../media/image4.GIF"/><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9" cstate="print">
            <a:extLst>
              <a:ext uri="{BEBA8EAE-BF5A-486C-A8C5-ECC9F3942E4B}">
                <a14:imgProps xmlns:a14="http://schemas.microsoft.com/office/drawing/2010/main">
                  <a14:imgLayer r:embed="rId10">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7" name="图片 36"/>
          <p:cNvPicPr>
            <a:picLocks noChangeAspect="1"/>
          </p:cNvPicPr>
          <p:nvPr userDrawn="1"/>
        </p:nvPicPr>
        <p:blipFill>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45" name="图片 4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28" y="5357166"/>
            <a:ext cx="12192000" cy="1548368"/>
          </a:xfrm>
          <a:prstGeom prst="rect">
            <a:avLst/>
          </a:prstGeom>
        </p:spPr>
      </p:pic>
      <p:pic>
        <p:nvPicPr>
          <p:cNvPr id="47" name="图片 4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8052" y="5276849"/>
            <a:ext cx="12192000" cy="1626225"/>
          </a:xfrm>
          <a:prstGeom prst="rect">
            <a:avLst/>
          </a:prstGeom>
        </p:spPr>
      </p:pic>
      <p:pic>
        <p:nvPicPr>
          <p:cNvPr id="55" name="图片 5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76435" flipH="1">
            <a:off x="607042" y="231697"/>
            <a:ext cx="717325" cy="636625"/>
          </a:xfrm>
          <a:prstGeom prst="rect">
            <a:avLst/>
          </a:prstGeom>
        </p:spPr>
      </p:pic>
      <p:pic>
        <p:nvPicPr>
          <p:cNvPr id="56" name="图片 55"/>
          <p:cNvPicPr>
            <a:picLocks noChangeAspect="1"/>
          </p:cNvPicPr>
          <p:nvPr userDrawn="1"/>
        </p:nvPicPr>
        <p:blipFill>
          <a:blip r:embed="rId11" cstate="print">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971557" y="-10488"/>
            <a:ext cx="3222457" cy="1501993"/>
          </a:xfrm>
          <a:prstGeom prst="rect">
            <a:avLst/>
          </a:prstGeom>
        </p:spPr>
      </p:pic>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4" y="489195"/>
            <a:ext cx="12162893" cy="6137776"/>
          </a:xfrm>
          <a:prstGeom prst="rect">
            <a:avLst/>
          </a:prstGeom>
        </p:spPr>
      </p:pic>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1.mp3"/><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29.xml"/><Relationship Id="rId5" Type="http://schemas.openxmlformats.org/officeDocument/2006/relationships/slideLayout" Target="../slideLayouts/slideLayout1.xml"/><Relationship Id="rId10" Type="http://schemas.openxmlformats.org/officeDocument/2006/relationships/image" Target="../media/image9.png"/><Relationship Id="rId4" Type="http://schemas.openxmlformats.org/officeDocument/2006/relationships/audio" Target="../media/media1.mp3"/><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3.jpg"/><Relationship Id="rId5" Type="http://schemas.microsoft.com/office/2007/relationships/hdphoto" Target="../media/hdphoto4.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A_儿童歌舞 - 小兔采蘑菇(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1476252"/>
            <a:ext cx="609600" cy="609600"/>
          </a:xfrm>
          <a:prstGeom prst="rect">
            <a:avLst/>
          </a:prstGeom>
        </p:spPr>
      </p:pic>
      <p:sp>
        <p:nvSpPr>
          <p:cNvPr id="2" name="TextBox 1"/>
          <p:cNvSpPr txBox="1"/>
          <p:nvPr/>
        </p:nvSpPr>
        <p:spPr>
          <a:xfrm>
            <a:off x="1302328" y="942109"/>
            <a:ext cx="6786074" cy="769441"/>
          </a:xfrm>
          <a:prstGeom prst="rect">
            <a:avLst/>
          </a:prstGeom>
          <a:noFill/>
        </p:spPr>
        <p:txBody>
          <a:bodyPr wrap="square" rtlCol="0">
            <a:spAutoFit/>
          </a:bodyPr>
          <a:lstStyle/>
          <a:p>
            <a:r>
              <a:rPr lang="en-US" sz="4400" b="1" dirty="0">
                <a:solidFill>
                  <a:srgbClr val="C00000"/>
                </a:solidFill>
                <a:latin typeface="Times New Roman" panose="02020603050405020304" pitchFamily="18" charset="0"/>
                <a:cs typeface="Times New Roman" panose="02020603050405020304" pitchFamily="18" charset="0"/>
              </a:rPr>
              <a:t>CHỦ ĐỀ 6:</a:t>
            </a:r>
          </a:p>
        </p:txBody>
      </p:sp>
      <p:sp>
        <p:nvSpPr>
          <p:cNvPr id="3" name="TextBox 2"/>
          <p:cNvSpPr txBox="1"/>
          <p:nvPr/>
        </p:nvSpPr>
        <p:spPr>
          <a:xfrm>
            <a:off x="2732522" y="1887105"/>
            <a:ext cx="8144585" cy="1107996"/>
          </a:xfrm>
          <a:prstGeom prst="rect">
            <a:avLst/>
          </a:prstGeom>
          <a:noFill/>
        </p:spPr>
        <p:txBody>
          <a:bodyPr wrap="square" rtlCol="0">
            <a:spAutoFit/>
          </a:bodyPr>
          <a:lstStyle/>
          <a:p>
            <a:r>
              <a:rPr lang="en-US" sz="6600" b="1" dirty="0">
                <a:solidFill>
                  <a:srgbClr val="002060"/>
                </a:solidFill>
                <a:latin typeface="Times New Roman" panose="02020603050405020304" pitchFamily="18" charset="0"/>
                <a:cs typeface="Times New Roman" panose="02020603050405020304" pitchFamily="18" charset="0"/>
              </a:rPr>
              <a:t>BÀI 18: NAM CHÂM</a:t>
            </a:r>
          </a:p>
        </p:txBody>
      </p:sp>
      <p:sp>
        <p:nvSpPr>
          <p:cNvPr id="4" name="TextBox 3">
            <a:extLst>
              <a:ext uri="{FF2B5EF4-FFF2-40B4-BE49-F238E27FC236}">
                <a16:creationId xmlns:a16="http://schemas.microsoft.com/office/drawing/2014/main" id="{4A06EA71-EDD1-12ED-5A23-80CC5FA55F49}"/>
              </a:ext>
            </a:extLst>
          </p:cNvPr>
          <p:cNvSpPr txBox="1"/>
          <p:nvPr/>
        </p:nvSpPr>
        <p:spPr>
          <a:xfrm>
            <a:off x="4071567" y="3429000"/>
            <a:ext cx="3070712"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lượng</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tiết</a:t>
            </a:r>
            <a:endParaRPr lang="en-US"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662300C-290C-AFDA-1B3F-AD0F6D8B4739}"/>
              </a:ext>
            </a:extLst>
          </p:cNvPr>
          <p:cNvSpPr txBox="1"/>
          <p:nvPr/>
        </p:nvSpPr>
        <p:spPr>
          <a:xfrm>
            <a:off x="2732522" y="4476307"/>
            <a:ext cx="711322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GV NGUYỄN KIM PHƯƠNG LIÊN</a:t>
            </a:r>
          </a:p>
        </p:txBody>
      </p:sp>
      <p:sp>
        <p:nvSpPr>
          <p:cNvPr id="5" name="TextBox 4">
            <a:extLst>
              <a:ext uri="{FF2B5EF4-FFF2-40B4-BE49-F238E27FC236}">
                <a16:creationId xmlns:a16="http://schemas.microsoft.com/office/drawing/2014/main" id="{0E912A0D-ED65-E027-8DD6-B1F329C05755}"/>
              </a:ext>
            </a:extLst>
          </p:cNvPr>
          <p:cNvSpPr txBox="1"/>
          <p:nvPr/>
        </p:nvSpPr>
        <p:spPr>
          <a:xfrm>
            <a:off x="2539386" y="304889"/>
            <a:ext cx="711322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TRƯỜNG TRUNG HỌC CƠ SỞ ĐÔNG THẠNH</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30" repeatCount="indefinite" fill="hold" display="0">
                  <p:stCondLst>
                    <p:cond delay="indefinite"/>
                  </p:stCondLst>
                  <p:endCondLst>
                    <p:cond evt="onStopAudio" delay="0">
                      <p:tgtEl>
                        <p:sldTgt/>
                      </p:tgtEl>
                    </p:cond>
                  </p:endCondLst>
                </p:cTn>
                <p:tgtEl>
                  <p:spTgt spid="37"/>
                </p:tgtEl>
              </p:cMediaNode>
            </p:audio>
          </p:childTnLst>
        </p:cTn>
      </p:par>
    </p:tnLst>
    <p:bldLst>
      <p:bldP spid="2" grpId="0"/>
      <p:bldP spid="3" grpId="0"/>
      <p:bldP spid="4" grpId="0"/>
      <p:bldP spid="6"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椭圆 106"/>
          <p:cNvSpPr>
            <a:spLocks noChangeAspect="1"/>
          </p:cNvSpPr>
          <p:nvPr/>
        </p:nvSpPr>
        <p:spPr>
          <a:xfrm>
            <a:off x="2785478" y="815892"/>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a:spLocks noChangeAspect="1"/>
          </p:cNvSpPr>
          <p:nvPr/>
        </p:nvSpPr>
        <p:spPr>
          <a:xfrm>
            <a:off x="2785478" y="815892"/>
            <a:ext cx="2520000" cy="2520000"/>
          </a:xfrm>
          <a:prstGeom prst="ellipse">
            <a:avLst/>
          </a:prstGeom>
          <a:solidFill>
            <a:schemeClr val="accent3">
              <a:lumMod val="75000"/>
            </a:schemeClr>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a:spLocks noChangeAspect="1"/>
          </p:cNvSpPr>
          <p:nvPr/>
        </p:nvSpPr>
        <p:spPr>
          <a:xfrm>
            <a:off x="3065478" y="1095892"/>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任意多边形 109"/>
          <p:cNvSpPr/>
          <p:nvPr/>
        </p:nvSpPr>
        <p:spPr>
          <a:xfrm>
            <a:off x="3960664" y="1291892"/>
            <a:ext cx="4657000"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a:spLocks noChangeAspect="1"/>
          </p:cNvSpPr>
          <p:nvPr/>
        </p:nvSpPr>
        <p:spPr>
          <a:xfrm>
            <a:off x="3261478" y="1291892"/>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文本框 111"/>
          <p:cNvSpPr txBox="1"/>
          <p:nvPr/>
        </p:nvSpPr>
        <p:spPr>
          <a:xfrm>
            <a:off x="3574093" y="1582464"/>
            <a:ext cx="982961" cy="1015663"/>
          </a:xfrm>
          <a:prstGeom prst="rect">
            <a:avLst/>
          </a:prstGeom>
          <a:noFill/>
        </p:spPr>
        <p:txBody>
          <a:bodyPr wrap="none" rtlCol="0">
            <a:spAutoFit/>
          </a:bodyPr>
          <a:lstStyle/>
          <a:p>
            <a:r>
              <a:rPr lang="en-US" altLang="zh-CN" sz="6000" dirty="0">
                <a:solidFill>
                  <a:schemeClr val="accent3">
                    <a:lumMod val="75000"/>
                  </a:schemeClr>
                </a:solidFill>
                <a:latin typeface="Impact" panose="020B0806030902050204" pitchFamily="34" charset="0"/>
              </a:rPr>
              <a:t>02</a:t>
            </a:r>
            <a:endParaRPr lang="zh-CN" altLang="en-US" sz="6000" dirty="0">
              <a:solidFill>
                <a:schemeClr val="accent3">
                  <a:lumMod val="75000"/>
                </a:schemeClr>
              </a:solidFill>
              <a:latin typeface="Impact" panose="020B0806030902050204" pitchFamily="34" charset="0"/>
            </a:endParaRPr>
          </a:p>
        </p:txBody>
      </p:sp>
      <p:sp>
        <p:nvSpPr>
          <p:cNvPr id="113" name="文本框 112"/>
          <p:cNvSpPr txBox="1"/>
          <p:nvPr/>
        </p:nvSpPr>
        <p:spPr>
          <a:xfrm>
            <a:off x="5352693" y="1596395"/>
            <a:ext cx="2982483" cy="1077218"/>
          </a:xfrm>
          <a:prstGeom prst="rect">
            <a:avLst/>
          </a:prstGeom>
          <a:noFill/>
        </p:spPr>
        <p:txBody>
          <a:bodyPr wrap="none" rtlCol="0">
            <a:spAutoFit/>
          </a:bodyPr>
          <a:lstStyle/>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32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14" name="组合 113"/>
          <p:cNvGrpSpPr/>
          <p:nvPr/>
        </p:nvGrpSpPr>
        <p:grpSpPr>
          <a:xfrm>
            <a:off x="1125327" y="3433633"/>
            <a:ext cx="682388" cy="682388"/>
            <a:chOff x="2822348" y="3744846"/>
            <a:chExt cx="682388" cy="682388"/>
          </a:xfrm>
        </p:grpSpPr>
        <p:grpSp>
          <p:nvGrpSpPr>
            <p:cNvPr id="115" name="组合 114"/>
            <p:cNvGrpSpPr/>
            <p:nvPr/>
          </p:nvGrpSpPr>
          <p:grpSpPr>
            <a:xfrm>
              <a:off x="2822348" y="3744846"/>
              <a:ext cx="682388" cy="682388"/>
              <a:chOff x="4993868" y="2326869"/>
              <a:chExt cx="2204264" cy="2204264"/>
            </a:xfrm>
            <a:effectLst>
              <a:outerShdw blurRad="292100" dist="114300" dir="2700000" algn="tl" rotWithShape="0">
                <a:prstClr val="black">
                  <a:alpha val="25000"/>
                </a:prstClr>
              </a:outerShdw>
            </a:effectLst>
          </p:grpSpPr>
          <p:sp>
            <p:nvSpPr>
              <p:cNvPr id="119" name="任意多边形 118"/>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0" name="椭圆 119"/>
              <p:cNvSpPr/>
              <p:nvPr/>
            </p:nvSpPr>
            <p:spPr>
              <a:xfrm>
                <a:off x="5305426" y="2638424"/>
                <a:ext cx="1581148" cy="1581148"/>
              </a:xfrm>
              <a:prstGeom prst="ellipse">
                <a:avLst/>
              </a:prstGeom>
              <a:no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1" name="椭圆 120"/>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16" name="椭圆 115"/>
            <p:cNvSpPr/>
            <p:nvPr/>
          </p:nvSpPr>
          <p:spPr>
            <a:xfrm>
              <a:off x="2964635" y="3890345"/>
              <a:ext cx="392218" cy="392218"/>
            </a:xfrm>
            <a:prstGeom prst="ellipse">
              <a:avLst/>
            </a:prstGeom>
            <a:gradFill>
              <a:gsLst>
                <a:gs pos="100000">
                  <a:srgbClr val="01ACBE"/>
                </a:gs>
                <a:gs pos="53000">
                  <a:srgbClr val="01C4D9"/>
                </a:gs>
                <a:gs pos="0">
                  <a:srgbClr val="5EEFFE"/>
                </a:gs>
              </a:gsLst>
              <a:lin ang="5400000" scaled="1"/>
            </a:gradFill>
            <a:ln>
              <a:solidFill>
                <a:schemeClr val="accent5">
                  <a:lumMod val="75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7" name="椭圆 116"/>
            <p:cNvSpPr/>
            <p:nvPr/>
          </p:nvSpPr>
          <p:spPr>
            <a:xfrm>
              <a:off x="2964636" y="3890345"/>
              <a:ext cx="392218" cy="392218"/>
            </a:xfrm>
            <a:prstGeom prst="ellipse">
              <a:avLst/>
            </a:prstGeom>
            <a:solidFill>
              <a:schemeClr val="accent5"/>
            </a:solidFill>
            <a:ln>
              <a:solidFill>
                <a:schemeClr val="accent5">
                  <a:lumMod val="75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18" name="椭圆 67"/>
            <p:cNvSpPr/>
            <p:nvPr/>
          </p:nvSpPr>
          <p:spPr>
            <a:xfrm>
              <a:off x="303846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2" name="组合 121"/>
          <p:cNvGrpSpPr/>
          <p:nvPr/>
        </p:nvGrpSpPr>
        <p:grpSpPr>
          <a:xfrm>
            <a:off x="6003661" y="3420634"/>
            <a:ext cx="682388" cy="682388"/>
            <a:chOff x="6537098" y="3744846"/>
            <a:chExt cx="682388" cy="682388"/>
          </a:xfrm>
        </p:grpSpPr>
        <p:grpSp>
          <p:nvGrpSpPr>
            <p:cNvPr id="123" name="组合 122"/>
            <p:cNvGrpSpPr/>
            <p:nvPr/>
          </p:nvGrpSpPr>
          <p:grpSpPr>
            <a:xfrm>
              <a:off x="6537098" y="3744846"/>
              <a:ext cx="682388" cy="682388"/>
              <a:chOff x="4993868" y="2326869"/>
              <a:chExt cx="2204264" cy="2204264"/>
            </a:xfrm>
            <a:effectLst>
              <a:outerShdw blurRad="292100" dist="114300" dir="2700000" algn="tl" rotWithShape="0">
                <a:prstClr val="black">
                  <a:alpha val="25000"/>
                </a:prstClr>
              </a:outerShdw>
            </a:effectLst>
          </p:grpSpPr>
          <p:sp>
            <p:nvSpPr>
              <p:cNvPr id="127" name="任意多边形 126"/>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8" name="椭圆 127"/>
              <p:cNvSpPr/>
              <p:nvPr/>
            </p:nvSpPr>
            <p:spPr>
              <a:xfrm>
                <a:off x="5305426" y="2638424"/>
                <a:ext cx="1581148" cy="1581148"/>
              </a:xfrm>
              <a:prstGeom prst="ellipse">
                <a:avLst/>
              </a:prstGeom>
              <a:no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9" name="椭圆 128"/>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24" name="椭圆 123"/>
            <p:cNvSpPr/>
            <p:nvPr/>
          </p:nvSpPr>
          <p:spPr>
            <a:xfrm>
              <a:off x="6679385" y="3890345"/>
              <a:ext cx="392218" cy="392218"/>
            </a:xfrm>
            <a:prstGeom prst="ellipse">
              <a:avLst/>
            </a:prstGeom>
            <a:gradFill>
              <a:gsLst>
                <a:gs pos="100000">
                  <a:srgbClr val="01ACBE"/>
                </a:gs>
                <a:gs pos="53000">
                  <a:srgbClr val="01C4D9"/>
                </a:gs>
                <a:gs pos="0">
                  <a:srgbClr val="5EEFFE"/>
                </a:gs>
              </a:gsLst>
              <a:lin ang="5400000" scaled="1"/>
            </a:gradFill>
            <a:ln>
              <a:solidFill>
                <a:schemeClr val="accent1">
                  <a:lumMod val="60000"/>
                  <a:lumOff val="40000"/>
                </a:schemeClr>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5" name="椭圆 124"/>
            <p:cNvSpPr/>
            <p:nvPr/>
          </p:nvSpPr>
          <p:spPr>
            <a:xfrm>
              <a:off x="6679386" y="3890345"/>
              <a:ext cx="392218" cy="392218"/>
            </a:xfrm>
            <a:prstGeom prst="ellipse">
              <a:avLst/>
            </a:prstGeom>
            <a:solidFill>
              <a:schemeClr val="accent2">
                <a:lumMod val="75000"/>
              </a:schemeClr>
            </a:solidFill>
            <a:ln>
              <a:solidFill>
                <a:schemeClr val="accent1">
                  <a:lumMod val="60000"/>
                  <a:lumOff val="40000"/>
                </a:schemeClr>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6" name="椭圆 67"/>
            <p:cNvSpPr/>
            <p:nvPr/>
          </p:nvSpPr>
          <p:spPr>
            <a:xfrm>
              <a:off x="6753214" y="3915399"/>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0" name="组合 129"/>
          <p:cNvGrpSpPr/>
          <p:nvPr/>
        </p:nvGrpSpPr>
        <p:grpSpPr>
          <a:xfrm>
            <a:off x="1110410" y="4883720"/>
            <a:ext cx="682388" cy="682388"/>
            <a:chOff x="2845451" y="5151933"/>
            <a:chExt cx="682388" cy="682388"/>
          </a:xfrm>
        </p:grpSpPr>
        <p:grpSp>
          <p:nvGrpSpPr>
            <p:cNvPr id="131" name="组合 130"/>
            <p:cNvGrpSpPr/>
            <p:nvPr/>
          </p:nvGrpSpPr>
          <p:grpSpPr>
            <a:xfrm>
              <a:off x="2845451" y="5151933"/>
              <a:ext cx="682388" cy="682388"/>
              <a:chOff x="4993868" y="2326869"/>
              <a:chExt cx="2204264" cy="2204264"/>
            </a:xfrm>
            <a:effectLst>
              <a:outerShdw blurRad="292100" dist="114300" dir="2700000" algn="tl" rotWithShape="0">
                <a:prstClr val="black">
                  <a:alpha val="25000"/>
                </a:prstClr>
              </a:outerShdw>
            </a:effectLst>
          </p:grpSpPr>
          <p:sp>
            <p:nvSpPr>
              <p:cNvPr id="135" name="任意多边形 134"/>
              <p:cNvSpPr/>
              <p:nvPr/>
            </p:nvSpPr>
            <p:spPr>
              <a:xfrm>
                <a:off x="4993868" y="2326869"/>
                <a:ext cx="2204264" cy="2204264"/>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36" name="椭圆 135"/>
              <p:cNvSpPr/>
              <p:nvPr/>
            </p:nvSpPr>
            <p:spPr>
              <a:xfrm>
                <a:off x="5305426" y="2638424"/>
                <a:ext cx="1581148" cy="1581148"/>
              </a:xfrm>
              <a:prstGeom prst="ellipse">
                <a:avLst/>
              </a:prstGeom>
              <a:no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7" name="椭圆 136"/>
              <p:cNvSpPr/>
              <p:nvPr/>
            </p:nvSpPr>
            <p:spPr>
              <a:xfrm>
                <a:off x="5370108" y="2708872"/>
                <a:ext cx="1451781" cy="1451781"/>
              </a:xfrm>
              <a:prstGeom prst="ellipse">
                <a:avLst/>
              </a:prstGeom>
              <a:gradFill>
                <a:gsLst>
                  <a:gs pos="0">
                    <a:schemeClr val="bg1">
                      <a:lumMod val="85000"/>
                    </a:schemeClr>
                  </a:gs>
                  <a:gs pos="100000">
                    <a:schemeClr val="bg1"/>
                  </a:gs>
                </a:gsLst>
                <a:lin ang="2700000" scaled="1"/>
              </a:gradFill>
              <a:ln w="19050">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2" name="椭圆 131"/>
            <p:cNvSpPr/>
            <p:nvPr/>
          </p:nvSpPr>
          <p:spPr>
            <a:xfrm>
              <a:off x="2987738" y="5297432"/>
              <a:ext cx="392218" cy="392218"/>
            </a:xfrm>
            <a:prstGeom prst="ellipse">
              <a:avLst/>
            </a:prstGeom>
            <a:gradFill>
              <a:gsLst>
                <a:gs pos="100000">
                  <a:srgbClr val="01ACBE"/>
                </a:gs>
                <a:gs pos="53000">
                  <a:srgbClr val="01C4D9"/>
                </a:gs>
                <a:gs pos="0">
                  <a:srgbClr val="5EEFFE"/>
                </a:gs>
              </a:gsLst>
              <a:lin ang="5400000" scaled="1"/>
            </a:gradFill>
            <a:ln>
              <a:solidFill>
                <a:srgbClr val="7030A0"/>
              </a:solidFill>
            </a:ln>
            <a:effectLst>
              <a:outerShdw blurRad="152400" dist="762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3" name="椭圆 132"/>
            <p:cNvSpPr/>
            <p:nvPr/>
          </p:nvSpPr>
          <p:spPr>
            <a:xfrm>
              <a:off x="2987739" y="5297432"/>
              <a:ext cx="392218" cy="392218"/>
            </a:xfrm>
            <a:prstGeom prst="ellipse">
              <a:avLst/>
            </a:prstGeom>
            <a:solidFill>
              <a:srgbClr val="7030A0"/>
            </a:solidFill>
            <a:ln>
              <a:solidFill>
                <a:srgbClr val="7030A0"/>
              </a:solidFill>
            </a:ln>
            <a:effectLst>
              <a:innerShdw blurRad="304800" dist="63500" dir="5400000">
                <a:srgbClr val="AC6600">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4" name="椭圆 67"/>
            <p:cNvSpPr/>
            <p:nvPr/>
          </p:nvSpPr>
          <p:spPr>
            <a:xfrm>
              <a:off x="3061567" y="5322486"/>
              <a:ext cx="244560" cy="91486"/>
            </a:xfrm>
            <a:custGeom>
              <a:avLst/>
              <a:gdLst>
                <a:gd name="connsiteX0" fmla="*/ 0 w 812800"/>
                <a:gd name="connsiteY0" fmla="*/ 406400 h 812800"/>
                <a:gd name="connsiteX1" fmla="*/ 406400 w 812800"/>
                <a:gd name="connsiteY1" fmla="*/ 0 h 812800"/>
                <a:gd name="connsiteX2" fmla="*/ 812800 w 812800"/>
                <a:gd name="connsiteY2" fmla="*/ 406400 h 812800"/>
                <a:gd name="connsiteX3" fmla="*/ 406400 w 812800"/>
                <a:gd name="connsiteY3" fmla="*/ 812800 h 812800"/>
                <a:gd name="connsiteX4" fmla="*/ 0 w 812800"/>
                <a:gd name="connsiteY4" fmla="*/ 406400 h 812800"/>
                <a:gd name="connsiteX0-1" fmla="*/ 0 w 812800"/>
                <a:gd name="connsiteY0-2" fmla="*/ 406400 h 457199"/>
                <a:gd name="connsiteX1-3" fmla="*/ 406400 w 812800"/>
                <a:gd name="connsiteY1-4" fmla="*/ 0 h 457199"/>
                <a:gd name="connsiteX2-5" fmla="*/ 812800 w 812800"/>
                <a:gd name="connsiteY2-6" fmla="*/ 406400 h 457199"/>
                <a:gd name="connsiteX3-7" fmla="*/ 0 w 812800"/>
                <a:gd name="connsiteY3-8" fmla="*/ 406400 h 457199"/>
                <a:gd name="connsiteX0-9" fmla="*/ 0 w 812800"/>
                <a:gd name="connsiteY0-10" fmla="*/ 406400 h 421420"/>
                <a:gd name="connsiteX1-11" fmla="*/ 406400 w 812800"/>
                <a:gd name="connsiteY1-12" fmla="*/ 0 h 421420"/>
                <a:gd name="connsiteX2-13" fmla="*/ 812800 w 812800"/>
                <a:gd name="connsiteY2-14" fmla="*/ 406400 h 421420"/>
                <a:gd name="connsiteX3-15" fmla="*/ 0 w 812800"/>
                <a:gd name="connsiteY3-16" fmla="*/ 406400 h 421420"/>
                <a:gd name="connsiteX0-17" fmla="*/ 0 w 812800"/>
                <a:gd name="connsiteY0-18" fmla="*/ 406400 h 406400"/>
                <a:gd name="connsiteX1-19" fmla="*/ 406400 w 812800"/>
                <a:gd name="connsiteY1-20" fmla="*/ 0 h 406400"/>
                <a:gd name="connsiteX2-21" fmla="*/ 812800 w 812800"/>
                <a:gd name="connsiteY2-22" fmla="*/ 406400 h 406400"/>
                <a:gd name="connsiteX3-23" fmla="*/ 0 w 812800"/>
                <a:gd name="connsiteY3-24" fmla="*/ 406400 h 406400"/>
                <a:gd name="connsiteX0-25" fmla="*/ 0 w 812800"/>
                <a:gd name="connsiteY0-26" fmla="*/ 406400 h 406400"/>
                <a:gd name="connsiteX1-27" fmla="*/ 406400 w 812800"/>
                <a:gd name="connsiteY1-28" fmla="*/ 0 h 406400"/>
                <a:gd name="connsiteX2-29" fmla="*/ 812800 w 812800"/>
                <a:gd name="connsiteY2-30" fmla="*/ 406400 h 406400"/>
                <a:gd name="connsiteX3-31" fmla="*/ 0 w 812800"/>
                <a:gd name="connsiteY3-32" fmla="*/ 406400 h 406400"/>
                <a:gd name="connsiteX0-33" fmla="*/ 0 w 812800"/>
                <a:gd name="connsiteY0-34" fmla="*/ 406400 h 406400"/>
                <a:gd name="connsiteX1-35" fmla="*/ 406400 w 812800"/>
                <a:gd name="connsiteY1-36" fmla="*/ 0 h 406400"/>
                <a:gd name="connsiteX2-37" fmla="*/ 812800 w 812800"/>
                <a:gd name="connsiteY2-38" fmla="*/ 406400 h 406400"/>
                <a:gd name="connsiteX3-39" fmla="*/ 0 w 812800"/>
                <a:gd name="connsiteY3-40" fmla="*/ 406400 h 406400"/>
              </a:gdLst>
              <a:ahLst/>
              <a:cxnLst>
                <a:cxn ang="0">
                  <a:pos x="connsiteX0-1" y="connsiteY0-2"/>
                </a:cxn>
                <a:cxn ang="0">
                  <a:pos x="connsiteX1-3" y="connsiteY1-4"/>
                </a:cxn>
                <a:cxn ang="0">
                  <a:pos x="connsiteX2-5" y="connsiteY2-6"/>
                </a:cxn>
                <a:cxn ang="0">
                  <a:pos x="connsiteX3-7" y="connsiteY3-8"/>
                </a:cxn>
              </a:cxnLst>
              <a:rect l="l" t="t" r="r" b="b"/>
              <a:pathLst>
                <a:path w="812800" h="406400">
                  <a:moveTo>
                    <a:pt x="0" y="406400"/>
                  </a:moveTo>
                  <a:cubicBezTo>
                    <a:pt x="0" y="181951"/>
                    <a:pt x="181951" y="0"/>
                    <a:pt x="406400" y="0"/>
                  </a:cubicBezTo>
                  <a:cubicBezTo>
                    <a:pt x="630849" y="0"/>
                    <a:pt x="812800" y="181951"/>
                    <a:pt x="812800" y="406400"/>
                  </a:cubicBezTo>
                  <a:cubicBezTo>
                    <a:pt x="501227" y="268393"/>
                    <a:pt x="281093" y="253153"/>
                    <a:pt x="0" y="406400"/>
                  </a:cubicBezTo>
                  <a:close/>
                </a:path>
              </a:pathLst>
            </a:custGeom>
            <a:solidFill>
              <a:schemeClr val="bg1">
                <a:alpha val="30000"/>
              </a:schemeClr>
            </a:solidFill>
            <a:ln>
              <a:solidFill>
                <a:srgbClr val="7030A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46" name="文本框 145"/>
          <p:cNvSpPr txBox="1"/>
          <p:nvPr/>
        </p:nvSpPr>
        <p:spPr>
          <a:xfrm>
            <a:off x="1906081" y="3404737"/>
            <a:ext cx="3881594" cy="523220"/>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pitchFamily="34" charset="-122"/>
                <a:cs typeface="Times New Roman" panose="02020603050405020304" pitchFamily="18" charset="0"/>
              </a:rPr>
              <a:t>1. NAM CHÂM</a:t>
            </a:r>
          </a:p>
        </p:txBody>
      </p:sp>
      <p:sp>
        <p:nvSpPr>
          <p:cNvPr id="148" name="文本框 147"/>
          <p:cNvSpPr txBox="1"/>
          <p:nvPr/>
        </p:nvSpPr>
        <p:spPr>
          <a:xfrm>
            <a:off x="6782500" y="3473654"/>
            <a:ext cx="4167699" cy="830997"/>
          </a:xfrm>
          <a:prstGeom prst="rect">
            <a:avLst/>
          </a:prstGeom>
          <a:noFill/>
        </p:spPr>
        <p:txBody>
          <a:bodyPr wrap="square" rtlCol="0">
            <a:spAutoFit/>
          </a:bodyPr>
          <a:lstStyle/>
          <a:p>
            <a:r>
              <a:rPr lang="en-US" altLang="zh-CN" sz="2400" b="1">
                <a:latin typeface="Times New Roman" panose="02020603050405020304" pitchFamily="18" charset="0"/>
                <a:ea typeface="微软雅黑" panose="020B0503020204020204" pitchFamily="34" charset="-122"/>
                <a:cs typeface="Times New Roman" panose="02020603050405020304" pitchFamily="18" charset="0"/>
              </a:rPr>
              <a:t>3. SỰ ĐỊNH HƯỚNG CỦA THANH NAM CHÂM</a:t>
            </a:r>
            <a:endParaRPr lang="zh-CN" altLang="en-US" sz="24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pic>
        <p:nvPicPr>
          <p:cNvPr id="88" name="图片 8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8" y="1291892"/>
            <a:ext cx="2454433" cy="2412595"/>
          </a:xfrm>
          <a:prstGeom prst="rect">
            <a:avLst/>
          </a:prstGeom>
        </p:spPr>
      </p:pic>
      <p:pic>
        <p:nvPicPr>
          <p:cNvPr id="91" name="图片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6645" y="1209111"/>
            <a:ext cx="2272907" cy="2415957"/>
          </a:xfrm>
          <a:prstGeom prst="rect">
            <a:avLst/>
          </a:prstGeom>
        </p:spPr>
      </p:pic>
      <p:sp>
        <p:nvSpPr>
          <p:cNvPr id="40" name="文本框 145">
            <a:extLst>
              <a:ext uri="{FF2B5EF4-FFF2-40B4-BE49-F238E27FC236}">
                <a16:creationId xmlns:a16="http://schemas.microsoft.com/office/drawing/2014/main" id="{D29DAB9A-01F8-8117-4185-9E59EAB16C7E}"/>
              </a:ext>
            </a:extLst>
          </p:cNvPr>
          <p:cNvSpPr txBox="1"/>
          <p:nvPr/>
        </p:nvSpPr>
        <p:spPr>
          <a:xfrm>
            <a:off x="1917879" y="4799364"/>
            <a:ext cx="3881594" cy="1815882"/>
          </a:xfrm>
          <a:prstGeom prst="rect">
            <a:avLst/>
          </a:prstGeom>
          <a:noFill/>
        </p:spPr>
        <p:txBody>
          <a:bodyPr wrap="square" rtlCol="0">
            <a:spAutoFit/>
          </a:bodyPr>
          <a:lstStyle/>
          <a:p>
            <a:r>
              <a:rPr lang="en-US" altLang="zh-CN" sz="2800" b="1">
                <a:latin typeface="Times New Roman" panose="02020603050405020304" pitchFamily="18" charset="0"/>
                <a:ea typeface="微软雅黑" panose="020B0503020204020204" pitchFamily="34" charset="-122"/>
                <a:cs typeface="Times New Roman" panose="02020603050405020304" pitchFamily="18" charset="0"/>
              </a:rPr>
              <a:t>2. TÁC DỤNG CỦA NAM CHÂM LÊN CÁC VẬT LIỆU KHÁC NHAU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p:cTn id="7" dur="1000"/>
                                        <p:tgtEl>
                                          <p:spTgt spid="88"/>
                                        </p:tgtEl>
                                      </p:cBhvr>
                                    </p:animEffect>
                                    <p:anim calcmode="lin" valueType="num">
                                      <p:cBhvr>
                                        <p:cTn id="8" dur="1000" fill="hold"/>
                                        <p:tgtEl>
                                          <p:spTgt spid="88"/>
                                        </p:tgtEl>
                                        <p:attrNameLst>
                                          <p:attrName>ppt_x</p:attrName>
                                        </p:attrNameLst>
                                      </p:cBhvr>
                                      <p:tavLst>
                                        <p:tav tm="0">
                                          <p:val>
                                            <p:strVal val="#ppt_x"/>
                                          </p:val>
                                        </p:tav>
                                        <p:tav tm="100000">
                                          <p:val>
                                            <p:strVal val="#ppt_x"/>
                                          </p:val>
                                        </p:tav>
                                      </p:tavLst>
                                    </p:anim>
                                    <p:anim calcmode="lin" valueType="num">
                                      <p:cBhvr>
                                        <p:cTn id="9" dur="1000" fill="hold"/>
                                        <p:tgtEl>
                                          <p:spTgt spid="8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fade">
                                      <p:cBhvr>
                                        <p:cTn id="13" dur="1000"/>
                                        <p:tgtEl>
                                          <p:spTgt spid="91"/>
                                        </p:tgtEl>
                                      </p:cBhvr>
                                    </p:animEffect>
                                    <p:anim calcmode="lin" valueType="num">
                                      <p:cBhvr>
                                        <p:cTn id="14" dur="1000" fill="hold"/>
                                        <p:tgtEl>
                                          <p:spTgt spid="91"/>
                                        </p:tgtEl>
                                        <p:attrNameLst>
                                          <p:attrName>ppt_x</p:attrName>
                                        </p:attrNameLst>
                                      </p:cBhvr>
                                      <p:tavLst>
                                        <p:tav tm="0">
                                          <p:val>
                                            <p:strVal val="#ppt_x"/>
                                          </p:val>
                                        </p:tav>
                                        <p:tav tm="100000">
                                          <p:val>
                                            <p:strVal val="#ppt_x"/>
                                          </p:val>
                                        </p:tav>
                                      </p:tavLst>
                                    </p:anim>
                                    <p:anim calcmode="lin" valueType="num">
                                      <p:cBhvr>
                                        <p:cTn id="15" dur="1000" fill="hold"/>
                                        <p:tgtEl>
                                          <p:spTgt spid="9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fade">
                                      <p:cBhvr>
                                        <p:cTn id="19" dur="300"/>
                                        <p:tgtEl>
                                          <p:spTgt spid="107"/>
                                        </p:tgtEl>
                                      </p:cBhvr>
                                    </p:animEffect>
                                  </p:childTnLst>
                                </p:cTn>
                              </p:par>
                            </p:childTnLst>
                          </p:cTn>
                        </p:par>
                        <p:par>
                          <p:cTn id="20" fill="hold">
                            <p:stCondLst>
                              <p:cond delay="2300"/>
                            </p:stCondLst>
                            <p:childTnLst>
                              <p:par>
                                <p:cTn id="21" presetID="10" presetClass="entr" presetSubtype="0" fill="hold" grpId="0" nodeType="afterEffect">
                                  <p:stCondLst>
                                    <p:cond delay="0"/>
                                  </p:stCondLst>
                                  <p:childTnLst>
                                    <p:set>
                                      <p:cBhvr>
                                        <p:cTn id="22" dur="1" fill="hold">
                                          <p:stCondLst>
                                            <p:cond delay="0"/>
                                          </p:stCondLst>
                                        </p:cTn>
                                        <p:tgtEl>
                                          <p:spTgt spid="108"/>
                                        </p:tgtEl>
                                        <p:attrNameLst>
                                          <p:attrName>style.visibility</p:attrName>
                                        </p:attrNameLst>
                                      </p:cBhvr>
                                      <p:to>
                                        <p:strVal val="visible"/>
                                      </p:to>
                                    </p:set>
                                    <p:animEffect transition="in" filter="fade">
                                      <p:cBhvr>
                                        <p:cTn id="23" dur="300"/>
                                        <p:tgtEl>
                                          <p:spTgt spid="108"/>
                                        </p:tgtEl>
                                      </p:cBhvr>
                                    </p:animEffect>
                                  </p:childTnLst>
                                </p:cTn>
                              </p:par>
                            </p:childTnLst>
                          </p:cTn>
                        </p:par>
                        <p:par>
                          <p:cTn id="24" fill="hold">
                            <p:stCondLst>
                              <p:cond delay="2600"/>
                            </p:stCondLst>
                            <p:childTnLst>
                              <p:par>
                                <p:cTn id="25" presetID="10" presetClass="entr" presetSubtype="0" fill="hold" grpId="0" nodeType="afterEffect">
                                  <p:stCondLst>
                                    <p:cond delay="0"/>
                                  </p:stCondLst>
                                  <p:childTnLst>
                                    <p:set>
                                      <p:cBhvr>
                                        <p:cTn id="26" dur="1" fill="hold">
                                          <p:stCondLst>
                                            <p:cond delay="0"/>
                                          </p:stCondLst>
                                        </p:cTn>
                                        <p:tgtEl>
                                          <p:spTgt spid="109"/>
                                        </p:tgtEl>
                                        <p:attrNameLst>
                                          <p:attrName>style.visibility</p:attrName>
                                        </p:attrNameLst>
                                      </p:cBhvr>
                                      <p:to>
                                        <p:strVal val="visible"/>
                                      </p:to>
                                    </p:set>
                                    <p:animEffect transition="in" filter="fade">
                                      <p:cBhvr>
                                        <p:cTn id="27" dur="300"/>
                                        <p:tgtEl>
                                          <p:spTgt spid="109"/>
                                        </p:tgtEl>
                                      </p:cBhvr>
                                    </p:animEffect>
                                  </p:childTnLst>
                                </p:cTn>
                              </p:par>
                            </p:childTnLst>
                          </p:cTn>
                        </p:par>
                        <p:par>
                          <p:cTn id="28" fill="hold">
                            <p:stCondLst>
                              <p:cond delay="2900"/>
                            </p:stCondLst>
                            <p:childTnLst>
                              <p:par>
                                <p:cTn id="29" presetID="10" presetClass="entr" presetSubtype="0" fill="hold" grpId="0"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300"/>
                                        <p:tgtEl>
                                          <p:spTgt spid="110"/>
                                        </p:tgtEl>
                                      </p:cBhvr>
                                    </p:animEffect>
                                  </p:childTnLst>
                                </p:cTn>
                              </p:par>
                            </p:childTnLst>
                          </p:cTn>
                        </p:par>
                        <p:par>
                          <p:cTn id="32" fill="hold">
                            <p:stCondLst>
                              <p:cond delay="3200"/>
                            </p:stCondLst>
                            <p:childTnLst>
                              <p:par>
                                <p:cTn id="33" presetID="10" presetClass="entr" presetSubtype="0" fill="hold" grpId="0" nodeType="afterEffect">
                                  <p:stCondLst>
                                    <p:cond delay="0"/>
                                  </p:stCondLst>
                                  <p:childTnLst>
                                    <p:set>
                                      <p:cBhvr>
                                        <p:cTn id="34" dur="1" fill="hold">
                                          <p:stCondLst>
                                            <p:cond delay="0"/>
                                          </p:stCondLst>
                                        </p:cTn>
                                        <p:tgtEl>
                                          <p:spTgt spid="111"/>
                                        </p:tgtEl>
                                        <p:attrNameLst>
                                          <p:attrName>style.visibility</p:attrName>
                                        </p:attrNameLst>
                                      </p:cBhvr>
                                      <p:to>
                                        <p:strVal val="visible"/>
                                      </p:to>
                                    </p:set>
                                    <p:animEffect transition="in" filter="fade">
                                      <p:cBhvr>
                                        <p:cTn id="35" dur="300"/>
                                        <p:tgtEl>
                                          <p:spTgt spid="111"/>
                                        </p:tgtEl>
                                      </p:cBhvr>
                                    </p:animEffect>
                                  </p:childTnLst>
                                </p:cTn>
                              </p:par>
                            </p:childTnLst>
                          </p:cTn>
                        </p:par>
                        <p:par>
                          <p:cTn id="36" fill="hold">
                            <p:stCondLst>
                              <p:cond delay="3500"/>
                            </p:stCondLst>
                            <p:childTnLst>
                              <p:par>
                                <p:cTn id="37" presetID="10" presetClass="entr" presetSubtype="0"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300"/>
                                        <p:tgtEl>
                                          <p:spTgt spid="112"/>
                                        </p:tgtEl>
                                      </p:cBhvr>
                                    </p:animEffect>
                                  </p:childTnLst>
                                </p:cTn>
                              </p:par>
                            </p:childTnLst>
                          </p:cTn>
                        </p:par>
                        <p:par>
                          <p:cTn id="40" fill="hold">
                            <p:stCondLst>
                              <p:cond delay="3800"/>
                            </p:stCondLst>
                            <p:childTnLst>
                              <p:par>
                                <p:cTn id="41" presetID="10" presetClass="entr" presetSubtype="0" fill="hold" grpId="0" nodeType="afterEffect">
                                  <p:stCondLst>
                                    <p:cond delay="0"/>
                                  </p:stCondLst>
                                  <p:childTnLst>
                                    <p:set>
                                      <p:cBhvr>
                                        <p:cTn id="42" dur="1" fill="hold">
                                          <p:stCondLst>
                                            <p:cond delay="0"/>
                                          </p:stCondLst>
                                        </p:cTn>
                                        <p:tgtEl>
                                          <p:spTgt spid="113"/>
                                        </p:tgtEl>
                                        <p:attrNameLst>
                                          <p:attrName>style.visibility</p:attrName>
                                        </p:attrNameLst>
                                      </p:cBhvr>
                                      <p:to>
                                        <p:strVal val="visible"/>
                                      </p:to>
                                    </p:set>
                                    <p:animEffect transition="in" filter="fade">
                                      <p:cBhvr>
                                        <p:cTn id="43" dur="300"/>
                                        <p:tgtEl>
                                          <p:spTgt spid="113"/>
                                        </p:tgtEl>
                                      </p:cBhvr>
                                    </p:animEffect>
                                  </p:childTnLst>
                                </p:cTn>
                              </p:par>
                            </p:childTnLst>
                          </p:cTn>
                        </p:par>
                        <p:par>
                          <p:cTn id="44" fill="hold">
                            <p:stCondLst>
                              <p:cond delay="4100"/>
                            </p:stCondLst>
                            <p:childTnLst>
                              <p:par>
                                <p:cTn id="45" presetID="42" presetClass="path" presetSubtype="0" accel="50000" decel="50000" fill="hold" nodeType="afterEffect">
                                  <p:stCondLst>
                                    <p:cond delay="0"/>
                                  </p:stCondLst>
                                  <p:childTnLst>
                                    <p:animMotion origin="layout" path="M -8.33333E-7 0.10834 L -8.33333E-7 -0.66898 " pathEditMode="relative" rAng="0" ptsTypes="AA">
                                      <p:cBhvr>
                                        <p:cTn id="46" dur="1000" fill="hold"/>
                                        <p:tgtEl>
                                          <p:spTgt spid="150"/>
                                        </p:tgtEl>
                                        <p:attrNameLst>
                                          <p:attrName>ppt_x</p:attrName>
                                          <p:attrName>ppt_y</p:attrName>
                                        </p:attrNameLst>
                                      </p:cBhvr>
                                      <p:rCtr x="0" y="-38866"/>
                                    </p:animMotion>
                                  </p:childTnLst>
                                </p:cTn>
                              </p:par>
                            </p:childTnLst>
                          </p:cTn>
                        </p:par>
                        <p:par>
                          <p:cTn id="47" fill="hold">
                            <p:stCondLst>
                              <p:cond delay="5100"/>
                            </p:stCondLst>
                            <p:childTnLst>
                              <p:par>
                                <p:cTn id="48" presetID="26" presetClass="emph" presetSubtype="0" fill="hold" grpId="1" nodeType="afterEffect">
                                  <p:stCondLst>
                                    <p:cond delay="0"/>
                                  </p:stCondLst>
                                  <p:childTnLst>
                                    <p:animEffect transition="out" filter="fade">
                                      <p:cBhvr>
                                        <p:cTn id="49" dur="500" tmFilter="0, 0; .2, .5; .8, .5; 1, 0"/>
                                        <p:tgtEl>
                                          <p:spTgt spid="111"/>
                                        </p:tgtEl>
                                      </p:cBhvr>
                                    </p:animEffect>
                                    <p:animScale>
                                      <p:cBhvr>
                                        <p:cTn id="50" dur="250" autoRev="1" fill="hold"/>
                                        <p:tgtEl>
                                          <p:spTgt spid="111"/>
                                        </p:tgtEl>
                                      </p:cBhvr>
                                      <p:by x="105000" y="105000"/>
                                    </p:animScale>
                                  </p:childTnLst>
                                </p:cTn>
                              </p:par>
                            </p:childTnLst>
                          </p:cTn>
                        </p:par>
                        <p:par>
                          <p:cTn id="51" fill="hold">
                            <p:stCondLst>
                              <p:cond delay="5600"/>
                            </p:stCondLst>
                            <p:childTnLst>
                              <p:par>
                                <p:cTn id="52" presetID="10" presetClass="exit" presetSubtype="0" fill="hold" nodeType="afterEffect">
                                  <p:stCondLst>
                                    <p:cond delay="0"/>
                                  </p:stCondLst>
                                  <p:childTnLst>
                                    <p:animEffect transition="out" filter="fade">
                                      <p:cBhvr>
                                        <p:cTn id="53" dur="500"/>
                                        <p:tgtEl>
                                          <p:spTgt spid="150"/>
                                        </p:tgtEl>
                                      </p:cBhvr>
                                    </p:animEffect>
                                    <p:set>
                                      <p:cBhvr>
                                        <p:cTn id="54" dur="1" fill="hold">
                                          <p:stCondLst>
                                            <p:cond delay="499"/>
                                          </p:stCondLst>
                                        </p:cTn>
                                        <p:tgtEl>
                                          <p:spTgt spid="150"/>
                                        </p:tgtEl>
                                        <p:attrNameLst>
                                          <p:attrName>style.visibility</p:attrName>
                                        </p:attrNameLst>
                                      </p:cBhvr>
                                      <p:to>
                                        <p:strVal val="hidden"/>
                                      </p:to>
                                    </p:set>
                                  </p:childTnLst>
                                </p:cTn>
                              </p:par>
                            </p:childTnLst>
                          </p:cTn>
                        </p:par>
                        <p:par>
                          <p:cTn id="55" fill="hold">
                            <p:stCondLst>
                              <p:cond delay="610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113">
                                            <p:txEl>
                                              <p:pRg st="0" end="0"/>
                                            </p:txEl>
                                          </p:spTgt>
                                        </p:tgtEl>
                                        <p:attrNameLst>
                                          <p:attrName>style.visibility</p:attrName>
                                        </p:attrNameLst>
                                      </p:cBhvr>
                                      <p:to>
                                        <p:strVal val="visible"/>
                                      </p:to>
                                    </p:set>
                                    <p:anim calcmode="lin" valueType="num">
                                      <p:cBhvr>
                                        <p:cTn id="58"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60"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113">
                                            <p:txEl>
                                              <p:pRg st="0" end="0"/>
                                            </p:txEl>
                                          </p:spTgt>
                                        </p:tgtEl>
                                      </p:cBhvr>
                                    </p:animEffect>
                                  </p:childTnLst>
                                </p:cTn>
                              </p:par>
                            </p:childTnLst>
                          </p:cTn>
                        </p:par>
                        <p:par>
                          <p:cTn id="63" fill="hold">
                            <p:stCondLst>
                              <p:cond delay="7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13">
                                            <p:txEl>
                                              <p:pRg st="1" end="1"/>
                                            </p:txEl>
                                          </p:spTgt>
                                        </p:tgtEl>
                                        <p:attrNameLst>
                                          <p:attrName>style.visibility</p:attrName>
                                        </p:attrNameLst>
                                      </p:cBhvr>
                                      <p:to>
                                        <p:strVal val="visible"/>
                                      </p:to>
                                    </p:set>
                                    <p:anim calcmode="lin" valueType="num">
                                      <p:cBhvr>
                                        <p:cTn id="66" dur="500" fill="hold"/>
                                        <p:tgtEl>
                                          <p:spTgt spid="11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13">
                                            <p:txEl>
                                              <p:pRg st="1" end="1"/>
                                            </p:txEl>
                                          </p:spTgt>
                                        </p:tgtEl>
                                        <p:attrNameLst>
                                          <p:attrName>ppt_y</p:attrName>
                                        </p:attrNameLst>
                                      </p:cBhvr>
                                      <p:tavLst>
                                        <p:tav tm="0">
                                          <p:val>
                                            <p:strVal val="#ppt_y"/>
                                          </p:val>
                                        </p:tav>
                                        <p:tav tm="100000">
                                          <p:val>
                                            <p:strVal val="#ppt_y"/>
                                          </p:val>
                                        </p:tav>
                                      </p:tavLst>
                                    </p:anim>
                                    <p:anim calcmode="lin" valueType="num">
                                      <p:cBhvr>
                                        <p:cTn id="68" dur="500" fill="hold"/>
                                        <p:tgtEl>
                                          <p:spTgt spid="11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1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13">
                                            <p:txEl>
                                              <p:pRg st="1" end="1"/>
                                            </p:txEl>
                                          </p:spTgt>
                                        </p:tgtEl>
                                      </p:cBhvr>
                                    </p:animEffect>
                                  </p:childTnLst>
                                </p:cTn>
                              </p:par>
                            </p:childTnLst>
                          </p:cTn>
                        </p:par>
                        <p:par>
                          <p:cTn id="71" fill="hold">
                            <p:stCondLst>
                              <p:cond delay="7850"/>
                            </p:stCondLst>
                            <p:childTnLst>
                              <p:par>
                                <p:cTn id="72" presetID="26" presetClass="entr" presetSubtype="0" fill="hold" nodeType="afterEffect">
                                  <p:stCondLst>
                                    <p:cond delay="0"/>
                                  </p:stCondLst>
                                  <p:childTnLst>
                                    <p:set>
                                      <p:cBhvr>
                                        <p:cTn id="73" dur="1" fill="hold">
                                          <p:stCondLst>
                                            <p:cond delay="0"/>
                                          </p:stCondLst>
                                        </p:cTn>
                                        <p:tgtEl>
                                          <p:spTgt spid="114"/>
                                        </p:tgtEl>
                                        <p:attrNameLst>
                                          <p:attrName>style.visibility</p:attrName>
                                        </p:attrNameLst>
                                      </p:cBhvr>
                                      <p:to>
                                        <p:strVal val="visible"/>
                                      </p:to>
                                    </p:set>
                                    <p:animEffect transition="in" filter="wipe(down)">
                                      <p:cBhvr>
                                        <p:cTn id="74" dur="87">
                                          <p:stCondLst>
                                            <p:cond delay="0"/>
                                          </p:stCondLst>
                                        </p:cTn>
                                        <p:tgtEl>
                                          <p:spTgt spid="114"/>
                                        </p:tgtEl>
                                      </p:cBhvr>
                                    </p:animEffect>
                                    <p:anim calcmode="lin" valueType="num">
                                      <p:cBhvr>
                                        <p:cTn id="75" dur="273" tmFilter="0,0; 0.14,0.36; 0.43,0.73; 0.71,0.91; 1.0,1.0">
                                          <p:stCondLst>
                                            <p:cond delay="0"/>
                                          </p:stCondLst>
                                        </p:cTn>
                                        <p:tgtEl>
                                          <p:spTgt spid="114"/>
                                        </p:tgtEl>
                                        <p:attrNameLst>
                                          <p:attrName>ppt_x</p:attrName>
                                        </p:attrNameLst>
                                      </p:cBhvr>
                                      <p:tavLst>
                                        <p:tav tm="0">
                                          <p:val>
                                            <p:strVal val="#ppt_x-0.25"/>
                                          </p:val>
                                        </p:tav>
                                        <p:tav tm="100000">
                                          <p:val>
                                            <p:strVal val="#ppt_x"/>
                                          </p:val>
                                        </p:tav>
                                      </p:tavLst>
                                    </p:anim>
                                    <p:anim calcmode="lin" valueType="num">
                                      <p:cBhvr>
                                        <p:cTn id="76" dur="100" tmFilter="0.0,0.0; 0.25,0.07; 0.50,0.2; 0.75,0.467; 1.0,1.0">
                                          <p:stCondLst>
                                            <p:cond delay="0"/>
                                          </p:stCondLst>
                                        </p:cTn>
                                        <p:tgtEl>
                                          <p:spTgt spid="114"/>
                                        </p:tgtEl>
                                        <p:attrNameLst>
                                          <p:attrName>ppt_y</p:attrName>
                                        </p:attrNameLst>
                                      </p:cBhvr>
                                      <p:tavLst>
                                        <p:tav tm="0" fmla="#ppt_y-sin(pi*$)/3">
                                          <p:val>
                                            <p:fltVal val="0.5"/>
                                          </p:val>
                                        </p:tav>
                                        <p:tav tm="100000">
                                          <p:val>
                                            <p:fltVal val="1"/>
                                          </p:val>
                                        </p:tav>
                                      </p:tavLst>
                                    </p:anim>
                                    <p:anim calcmode="lin" valueType="num">
                                      <p:cBhvr>
                                        <p:cTn id="77" dur="100" tmFilter="0, 0; 0.125,0.2665; 0.25,0.4; 0.375,0.465; 0.5,0.5;  0.625,0.535; 0.75,0.6; 0.875,0.7335; 1,1">
                                          <p:stCondLst>
                                            <p:cond delay="100"/>
                                          </p:stCondLst>
                                        </p:cTn>
                                        <p:tgtEl>
                                          <p:spTgt spid="114"/>
                                        </p:tgtEl>
                                        <p:attrNameLst>
                                          <p:attrName>ppt_y</p:attrName>
                                        </p:attrNameLst>
                                      </p:cBhvr>
                                      <p:tavLst>
                                        <p:tav tm="0" fmla="#ppt_y-sin(pi*$)/9">
                                          <p:val>
                                            <p:fltVal val="0"/>
                                          </p:val>
                                        </p:tav>
                                        <p:tav tm="100000">
                                          <p:val>
                                            <p:fltVal val="1"/>
                                          </p:val>
                                        </p:tav>
                                      </p:tavLst>
                                    </p:anim>
                                    <p:anim calcmode="lin" valueType="num">
                                      <p:cBhvr>
                                        <p:cTn id="78" dur="50" tmFilter="0, 0; 0.125,0.2665; 0.25,0.4; 0.375,0.465; 0.5,0.5;  0.625,0.535; 0.75,0.6; 0.875,0.7335; 1,1">
                                          <p:stCondLst>
                                            <p:cond delay="199"/>
                                          </p:stCondLst>
                                        </p:cTn>
                                        <p:tgtEl>
                                          <p:spTgt spid="114"/>
                                        </p:tgtEl>
                                        <p:attrNameLst>
                                          <p:attrName>ppt_y</p:attrName>
                                        </p:attrNameLst>
                                      </p:cBhvr>
                                      <p:tavLst>
                                        <p:tav tm="0" fmla="#ppt_y-sin(pi*$)/27">
                                          <p:val>
                                            <p:fltVal val="0"/>
                                          </p:val>
                                        </p:tav>
                                        <p:tav tm="100000">
                                          <p:val>
                                            <p:fltVal val="1"/>
                                          </p:val>
                                        </p:tav>
                                      </p:tavLst>
                                    </p:anim>
                                    <p:anim calcmode="lin" valueType="num">
                                      <p:cBhvr>
                                        <p:cTn id="79" dur="25" tmFilter="0, 0; 0.125,0.2665; 0.25,0.4; 0.375,0.465; 0.5,0.5;  0.625,0.535; 0.75,0.6; 0.875,0.7335; 1,1">
                                          <p:stCondLst>
                                            <p:cond delay="248"/>
                                          </p:stCondLst>
                                        </p:cTn>
                                        <p:tgtEl>
                                          <p:spTgt spid="114"/>
                                        </p:tgtEl>
                                        <p:attrNameLst>
                                          <p:attrName>ppt_y</p:attrName>
                                        </p:attrNameLst>
                                      </p:cBhvr>
                                      <p:tavLst>
                                        <p:tav tm="0" fmla="#ppt_y-sin(pi*$)/81">
                                          <p:val>
                                            <p:fltVal val="0"/>
                                          </p:val>
                                        </p:tav>
                                        <p:tav tm="100000">
                                          <p:val>
                                            <p:fltVal val="1"/>
                                          </p:val>
                                        </p:tav>
                                      </p:tavLst>
                                    </p:anim>
                                    <p:animScale>
                                      <p:cBhvr>
                                        <p:cTn id="80" dur="4">
                                          <p:stCondLst>
                                            <p:cond delay="98"/>
                                          </p:stCondLst>
                                        </p:cTn>
                                        <p:tgtEl>
                                          <p:spTgt spid="114"/>
                                        </p:tgtEl>
                                      </p:cBhvr>
                                      <p:to x="100000" y="60000"/>
                                    </p:animScale>
                                    <p:animScale>
                                      <p:cBhvr>
                                        <p:cTn id="81" dur="25" decel="50000">
                                          <p:stCondLst>
                                            <p:cond delay="101"/>
                                          </p:stCondLst>
                                        </p:cTn>
                                        <p:tgtEl>
                                          <p:spTgt spid="114"/>
                                        </p:tgtEl>
                                      </p:cBhvr>
                                      <p:to x="100000" y="100000"/>
                                    </p:animScale>
                                    <p:animScale>
                                      <p:cBhvr>
                                        <p:cTn id="82" dur="4">
                                          <p:stCondLst>
                                            <p:cond delay="197"/>
                                          </p:stCondLst>
                                        </p:cTn>
                                        <p:tgtEl>
                                          <p:spTgt spid="114"/>
                                        </p:tgtEl>
                                      </p:cBhvr>
                                      <p:to x="100000" y="80000"/>
                                    </p:animScale>
                                    <p:animScale>
                                      <p:cBhvr>
                                        <p:cTn id="83" dur="25" decel="50000">
                                          <p:stCondLst>
                                            <p:cond delay="201"/>
                                          </p:stCondLst>
                                        </p:cTn>
                                        <p:tgtEl>
                                          <p:spTgt spid="114"/>
                                        </p:tgtEl>
                                      </p:cBhvr>
                                      <p:to x="100000" y="100000"/>
                                    </p:animScale>
                                    <p:animScale>
                                      <p:cBhvr>
                                        <p:cTn id="84" dur="4">
                                          <p:stCondLst>
                                            <p:cond delay="246"/>
                                          </p:stCondLst>
                                        </p:cTn>
                                        <p:tgtEl>
                                          <p:spTgt spid="114"/>
                                        </p:tgtEl>
                                      </p:cBhvr>
                                      <p:to x="100000" y="90000"/>
                                    </p:animScale>
                                    <p:animScale>
                                      <p:cBhvr>
                                        <p:cTn id="85" dur="25" decel="50000">
                                          <p:stCondLst>
                                            <p:cond delay="250"/>
                                          </p:stCondLst>
                                        </p:cTn>
                                        <p:tgtEl>
                                          <p:spTgt spid="114"/>
                                        </p:tgtEl>
                                      </p:cBhvr>
                                      <p:to x="100000" y="100000"/>
                                    </p:animScale>
                                    <p:animScale>
                                      <p:cBhvr>
                                        <p:cTn id="86" dur="4">
                                          <p:stCondLst>
                                            <p:cond delay="271"/>
                                          </p:stCondLst>
                                        </p:cTn>
                                        <p:tgtEl>
                                          <p:spTgt spid="114"/>
                                        </p:tgtEl>
                                      </p:cBhvr>
                                      <p:to x="100000" y="95000"/>
                                    </p:animScale>
                                    <p:animScale>
                                      <p:cBhvr>
                                        <p:cTn id="87" dur="25" decel="50000">
                                          <p:stCondLst>
                                            <p:cond delay="275"/>
                                          </p:stCondLst>
                                        </p:cTn>
                                        <p:tgtEl>
                                          <p:spTgt spid="114"/>
                                        </p:tgtEl>
                                      </p:cBhvr>
                                      <p:to x="100000" y="100000"/>
                                    </p:animScale>
                                  </p:childTnLst>
                                </p:cTn>
                              </p:par>
                            </p:childTnLst>
                          </p:cTn>
                        </p:par>
                        <p:par>
                          <p:cTn id="88" fill="hold">
                            <p:stCondLst>
                              <p:cond delay="8150"/>
                            </p:stCondLst>
                            <p:childTnLst>
                              <p:par>
                                <p:cTn id="89" presetID="26" presetClass="entr" presetSubtype="0" fill="hold" nodeType="afterEffect">
                                  <p:stCondLst>
                                    <p:cond delay="0"/>
                                  </p:stCondLst>
                                  <p:childTnLst>
                                    <p:set>
                                      <p:cBhvr>
                                        <p:cTn id="90" dur="1" fill="hold">
                                          <p:stCondLst>
                                            <p:cond delay="0"/>
                                          </p:stCondLst>
                                        </p:cTn>
                                        <p:tgtEl>
                                          <p:spTgt spid="122"/>
                                        </p:tgtEl>
                                        <p:attrNameLst>
                                          <p:attrName>style.visibility</p:attrName>
                                        </p:attrNameLst>
                                      </p:cBhvr>
                                      <p:to>
                                        <p:strVal val="visible"/>
                                      </p:to>
                                    </p:set>
                                    <p:animEffect transition="in" filter="wipe(down)">
                                      <p:cBhvr>
                                        <p:cTn id="91" dur="87">
                                          <p:stCondLst>
                                            <p:cond delay="0"/>
                                          </p:stCondLst>
                                        </p:cTn>
                                        <p:tgtEl>
                                          <p:spTgt spid="122"/>
                                        </p:tgtEl>
                                      </p:cBhvr>
                                    </p:animEffect>
                                    <p:anim calcmode="lin" valueType="num">
                                      <p:cBhvr>
                                        <p:cTn id="92" dur="273" tmFilter="0,0; 0.14,0.36; 0.43,0.73; 0.71,0.91; 1.0,1.0">
                                          <p:stCondLst>
                                            <p:cond delay="0"/>
                                          </p:stCondLst>
                                        </p:cTn>
                                        <p:tgtEl>
                                          <p:spTgt spid="122"/>
                                        </p:tgtEl>
                                        <p:attrNameLst>
                                          <p:attrName>ppt_x</p:attrName>
                                        </p:attrNameLst>
                                      </p:cBhvr>
                                      <p:tavLst>
                                        <p:tav tm="0">
                                          <p:val>
                                            <p:strVal val="#ppt_x-0.25"/>
                                          </p:val>
                                        </p:tav>
                                        <p:tav tm="100000">
                                          <p:val>
                                            <p:strVal val="#ppt_x"/>
                                          </p:val>
                                        </p:tav>
                                      </p:tavLst>
                                    </p:anim>
                                    <p:anim calcmode="lin" valueType="num">
                                      <p:cBhvr>
                                        <p:cTn id="93" dur="100" tmFilter="0.0,0.0; 0.25,0.07; 0.50,0.2; 0.75,0.467; 1.0,1.0">
                                          <p:stCondLst>
                                            <p:cond delay="0"/>
                                          </p:stCondLst>
                                        </p:cTn>
                                        <p:tgtEl>
                                          <p:spTgt spid="122"/>
                                        </p:tgtEl>
                                        <p:attrNameLst>
                                          <p:attrName>ppt_y</p:attrName>
                                        </p:attrNameLst>
                                      </p:cBhvr>
                                      <p:tavLst>
                                        <p:tav tm="0" fmla="#ppt_y-sin(pi*$)/3">
                                          <p:val>
                                            <p:fltVal val="0.5"/>
                                          </p:val>
                                        </p:tav>
                                        <p:tav tm="100000">
                                          <p:val>
                                            <p:fltVal val="1"/>
                                          </p:val>
                                        </p:tav>
                                      </p:tavLst>
                                    </p:anim>
                                    <p:anim calcmode="lin" valueType="num">
                                      <p:cBhvr>
                                        <p:cTn id="94" dur="100" tmFilter="0, 0; 0.125,0.2665; 0.25,0.4; 0.375,0.465; 0.5,0.5;  0.625,0.535; 0.75,0.6; 0.875,0.7335; 1,1">
                                          <p:stCondLst>
                                            <p:cond delay="100"/>
                                          </p:stCondLst>
                                        </p:cTn>
                                        <p:tgtEl>
                                          <p:spTgt spid="122"/>
                                        </p:tgtEl>
                                        <p:attrNameLst>
                                          <p:attrName>ppt_y</p:attrName>
                                        </p:attrNameLst>
                                      </p:cBhvr>
                                      <p:tavLst>
                                        <p:tav tm="0" fmla="#ppt_y-sin(pi*$)/9">
                                          <p:val>
                                            <p:fltVal val="0"/>
                                          </p:val>
                                        </p:tav>
                                        <p:tav tm="100000">
                                          <p:val>
                                            <p:fltVal val="1"/>
                                          </p:val>
                                        </p:tav>
                                      </p:tavLst>
                                    </p:anim>
                                    <p:anim calcmode="lin" valueType="num">
                                      <p:cBhvr>
                                        <p:cTn id="95" dur="50" tmFilter="0, 0; 0.125,0.2665; 0.25,0.4; 0.375,0.465; 0.5,0.5;  0.625,0.535; 0.75,0.6; 0.875,0.7335; 1,1">
                                          <p:stCondLst>
                                            <p:cond delay="199"/>
                                          </p:stCondLst>
                                        </p:cTn>
                                        <p:tgtEl>
                                          <p:spTgt spid="122"/>
                                        </p:tgtEl>
                                        <p:attrNameLst>
                                          <p:attrName>ppt_y</p:attrName>
                                        </p:attrNameLst>
                                      </p:cBhvr>
                                      <p:tavLst>
                                        <p:tav tm="0" fmla="#ppt_y-sin(pi*$)/27">
                                          <p:val>
                                            <p:fltVal val="0"/>
                                          </p:val>
                                        </p:tav>
                                        <p:tav tm="100000">
                                          <p:val>
                                            <p:fltVal val="1"/>
                                          </p:val>
                                        </p:tav>
                                      </p:tavLst>
                                    </p:anim>
                                    <p:anim calcmode="lin" valueType="num">
                                      <p:cBhvr>
                                        <p:cTn id="96" dur="25" tmFilter="0, 0; 0.125,0.2665; 0.25,0.4; 0.375,0.465; 0.5,0.5;  0.625,0.535; 0.75,0.6; 0.875,0.7335; 1,1">
                                          <p:stCondLst>
                                            <p:cond delay="248"/>
                                          </p:stCondLst>
                                        </p:cTn>
                                        <p:tgtEl>
                                          <p:spTgt spid="122"/>
                                        </p:tgtEl>
                                        <p:attrNameLst>
                                          <p:attrName>ppt_y</p:attrName>
                                        </p:attrNameLst>
                                      </p:cBhvr>
                                      <p:tavLst>
                                        <p:tav tm="0" fmla="#ppt_y-sin(pi*$)/81">
                                          <p:val>
                                            <p:fltVal val="0"/>
                                          </p:val>
                                        </p:tav>
                                        <p:tav tm="100000">
                                          <p:val>
                                            <p:fltVal val="1"/>
                                          </p:val>
                                        </p:tav>
                                      </p:tavLst>
                                    </p:anim>
                                    <p:animScale>
                                      <p:cBhvr>
                                        <p:cTn id="97" dur="4">
                                          <p:stCondLst>
                                            <p:cond delay="98"/>
                                          </p:stCondLst>
                                        </p:cTn>
                                        <p:tgtEl>
                                          <p:spTgt spid="122"/>
                                        </p:tgtEl>
                                      </p:cBhvr>
                                      <p:to x="100000" y="60000"/>
                                    </p:animScale>
                                    <p:animScale>
                                      <p:cBhvr>
                                        <p:cTn id="98" dur="25" decel="50000">
                                          <p:stCondLst>
                                            <p:cond delay="101"/>
                                          </p:stCondLst>
                                        </p:cTn>
                                        <p:tgtEl>
                                          <p:spTgt spid="122"/>
                                        </p:tgtEl>
                                      </p:cBhvr>
                                      <p:to x="100000" y="100000"/>
                                    </p:animScale>
                                    <p:animScale>
                                      <p:cBhvr>
                                        <p:cTn id="99" dur="4">
                                          <p:stCondLst>
                                            <p:cond delay="197"/>
                                          </p:stCondLst>
                                        </p:cTn>
                                        <p:tgtEl>
                                          <p:spTgt spid="122"/>
                                        </p:tgtEl>
                                      </p:cBhvr>
                                      <p:to x="100000" y="80000"/>
                                    </p:animScale>
                                    <p:animScale>
                                      <p:cBhvr>
                                        <p:cTn id="100" dur="25" decel="50000">
                                          <p:stCondLst>
                                            <p:cond delay="201"/>
                                          </p:stCondLst>
                                        </p:cTn>
                                        <p:tgtEl>
                                          <p:spTgt spid="122"/>
                                        </p:tgtEl>
                                      </p:cBhvr>
                                      <p:to x="100000" y="100000"/>
                                    </p:animScale>
                                    <p:animScale>
                                      <p:cBhvr>
                                        <p:cTn id="101" dur="4">
                                          <p:stCondLst>
                                            <p:cond delay="246"/>
                                          </p:stCondLst>
                                        </p:cTn>
                                        <p:tgtEl>
                                          <p:spTgt spid="122"/>
                                        </p:tgtEl>
                                      </p:cBhvr>
                                      <p:to x="100000" y="90000"/>
                                    </p:animScale>
                                    <p:animScale>
                                      <p:cBhvr>
                                        <p:cTn id="102" dur="25" decel="50000">
                                          <p:stCondLst>
                                            <p:cond delay="250"/>
                                          </p:stCondLst>
                                        </p:cTn>
                                        <p:tgtEl>
                                          <p:spTgt spid="122"/>
                                        </p:tgtEl>
                                      </p:cBhvr>
                                      <p:to x="100000" y="100000"/>
                                    </p:animScale>
                                    <p:animScale>
                                      <p:cBhvr>
                                        <p:cTn id="103" dur="4">
                                          <p:stCondLst>
                                            <p:cond delay="271"/>
                                          </p:stCondLst>
                                        </p:cTn>
                                        <p:tgtEl>
                                          <p:spTgt spid="122"/>
                                        </p:tgtEl>
                                      </p:cBhvr>
                                      <p:to x="100000" y="95000"/>
                                    </p:animScale>
                                    <p:animScale>
                                      <p:cBhvr>
                                        <p:cTn id="104" dur="25" decel="50000">
                                          <p:stCondLst>
                                            <p:cond delay="275"/>
                                          </p:stCondLst>
                                        </p:cTn>
                                        <p:tgtEl>
                                          <p:spTgt spid="122"/>
                                        </p:tgtEl>
                                      </p:cBhvr>
                                      <p:to x="100000" y="100000"/>
                                    </p:animScale>
                                  </p:childTnLst>
                                </p:cTn>
                              </p:par>
                            </p:childTnLst>
                          </p:cTn>
                        </p:par>
                        <p:par>
                          <p:cTn id="105" fill="hold">
                            <p:stCondLst>
                              <p:cond delay="8450"/>
                            </p:stCondLst>
                            <p:childTnLst>
                              <p:par>
                                <p:cTn id="106" presetID="26" presetClass="entr" presetSubtype="0" fill="hold" nodeType="afterEffect">
                                  <p:stCondLst>
                                    <p:cond delay="0"/>
                                  </p:stCondLst>
                                  <p:childTnLst>
                                    <p:set>
                                      <p:cBhvr>
                                        <p:cTn id="107" dur="1" fill="hold">
                                          <p:stCondLst>
                                            <p:cond delay="0"/>
                                          </p:stCondLst>
                                        </p:cTn>
                                        <p:tgtEl>
                                          <p:spTgt spid="130"/>
                                        </p:tgtEl>
                                        <p:attrNameLst>
                                          <p:attrName>style.visibility</p:attrName>
                                        </p:attrNameLst>
                                      </p:cBhvr>
                                      <p:to>
                                        <p:strVal val="visible"/>
                                      </p:to>
                                    </p:set>
                                    <p:animEffect transition="in" filter="wipe(down)">
                                      <p:cBhvr>
                                        <p:cTn id="108" dur="87">
                                          <p:stCondLst>
                                            <p:cond delay="0"/>
                                          </p:stCondLst>
                                        </p:cTn>
                                        <p:tgtEl>
                                          <p:spTgt spid="130"/>
                                        </p:tgtEl>
                                      </p:cBhvr>
                                    </p:animEffect>
                                    <p:anim calcmode="lin" valueType="num">
                                      <p:cBhvr>
                                        <p:cTn id="109" dur="273" tmFilter="0,0; 0.14,0.36; 0.43,0.73; 0.71,0.91; 1.0,1.0">
                                          <p:stCondLst>
                                            <p:cond delay="0"/>
                                          </p:stCondLst>
                                        </p:cTn>
                                        <p:tgtEl>
                                          <p:spTgt spid="130"/>
                                        </p:tgtEl>
                                        <p:attrNameLst>
                                          <p:attrName>ppt_x</p:attrName>
                                        </p:attrNameLst>
                                      </p:cBhvr>
                                      <p:tavLst>
                                        <p:tav tm="0">
                                          <p:val>
                                            <p:strVal val="#ppt_x-0.25"/>
                                          </p:val>
                                        </p:tav>
                                        <p:tav tm="100000">
                                          <p:val>
                                            <p:strVal val="#ppt_x"/>
                                          </p:val>
                                        </p:tav>
                                      </p:tavLst>
                                    </p:anim>
                                    <p:anim calcmode="lin" valueType="num">
                                      <p:cBhvr>
                                        <p:cTn id="110" dur="100" tmFilter="0.0,0.0; 0.25,0.07; 0.50,0.2; 0.75,0.467; 1.0,1.0">
                                          <p:stCondLst>
                                            <p:cond delay="0"/>
                                          </p:stCondLst>
                                        </p:cTn>
                                        <p:tgtEl>
                                          <p:spTgt spid="130"/>
                                        </p:tgtEl>
                                        <p:attrNameLst>
                                          <p:attrName>ppt_y</p:attrName>
                                        </p:attrNameLst>
                                      </p:cBhvr>
                                      <p:tavLst>
                                        <p:tav tm="0" fmla="#ppt_y-sin(pi*$)/3">
                                          <p:val>
                                            <p:fltVal val="0.5"/>
                                          </p:val>
                                        </p:tav>
                                        <p:tav tm="100000">
                                          <p:val>
                                            <p:fltVal val="1"/>
                                          </p:val>
                                        </p:tav>
                                      </p:tavLst>
                                    </p:anim>
                                    <p:anim calcmode="lin" valueType="num">
                                      <p:cBhvr>
                                        <p:cTn id="111" dur="100" tmFilter="0, 0; 0.125,0.2665; 0.25,0.4; 0.375,0.465; 0.5,0.5;  0.625,0.535; 0.75,0.6; 0.875,0.7335; 1,1">
                                          <p:stCondLst>
                                            <p:cond delay="100"/>
                                          </p:stCondLst>
                                        </p:cTn>
                                        <p:tgtEl>
                                          <p:spTgt spid="130"/>
                                        </p:tgtEl>
                                        <p:attrNameLst>
                                          <p:attrName>ppt_y</p:attrName>
                                        </p:attrNameLst>
                                      </p:cBhvr>
                                      <p:tavLst>
                                        <p:tav tm="0" fmla="#ppt_y-sin(pi*$)/9">
                                          <p:val>
                                            <p:fltVal val="0"/>
                                          </p:val>
                                        </p:tav>
                                        <p:tav tm="100000">
                                          <p:val>
                                            <p:fltVal val="1"/>
                                          </p:val>
                                        </p:tav>
                                      </p:tavLst>
                                    </p:anim>
                                    <p:anim calcmode="lin" valueType="num">
                                      <p:cBhvr>
                                        <p:cTn id="112" dur="50" tmFilter="0, 0; 0.125,0.2665; 0.25,0.4; 0.375,0.465; 0.5,0.5;  0.625,0.535; 0.75,0.6; 0.875,0.7335; 1,1">
                                          <p:stCondLst>
                                            <p:cond delay="199"/>
                                          </p:stCondLst>
                                        </p:cTn>
                                        <p:tgtEl>
                                          <p:spTgt spid="130"/>
                                        </p:tgtEl>
                                        <p:attrNameLst>
                                          <p:attrName>ppt_y</p:attrName>
                                        </p:attrNameLst>
                                      </p:cBhvr>
                                      <p:tavLst>
                                        <p:tav tm="0" fmla="#ppt_y-sin(pi*$)/27">
                                          <p:val>
                                            <p:fltVal val="0"/>
                                          </p:val>
                                        </p:tav>
                                        <p:tav tm="100000">
                                          <p:val>
                                            <p:fltVal val="1"/>
                                          </p:val>
                                        </p:tav>
                                      </p:tavLst>
                                    </p:anim>
                                    <p:anim calcmode="lin" valueType="num">
                                      <p:cBhvr>
                                        <p:cTn id="113" dur="25" tmFilter="0, 0; 0.125,0.2665; 0.25,0.4; 0.375,0.465; 0.5,0.5;  0.625,0.535; 0.75,0.6; 0.875,0.7335; 1,1">
                                          <p:stCondLst>
                                            <p:cond delay="248"/>
                                          </p:stCondLst>
                                        </p:cTn>
                                        <p:tgtEl>
                                          <p:spTgt spid="130"/>
                                        </p:tgtEl>
                                        <p:attrNameLst>
                                          <p:attrName>ppt_y</p:attrName>
                                        </p:attrNameLst>
                                      </p:cBhvr>
                                      <p:tavLst>
                                        <p:tav tm="0" fmla="#ppt_y-sin(pi*$)/81">
                                          <p:val>
                                            <p:fltVal val="0"/>
                                          </p:val>
                                        </p:tav>
                                        <p:tav tm="100000">
                                          <p:val>
                                            <p:fltVal val="1"/>
                                          </p:val>
                                        </p:tav>
                                      </p:tavLst>
                                    </p:anim>
                                    <p:animScale>
                                      <p:cBhvr>
                                        <p:cTn id="114" dur="4">
                                          <p:stCondLst>
                                            <p:cond delay="98"/>
                                          </p:stCondLst>
                                        </p:cTn>
                                        <p:tgtEl>
                                          <p:spTgt spid="130"/>
                                        </p:tgtEl>
                                      </p:cBhvr>
                                      <p:to x="100000" y="60000"/>
                                    </p:animScale>
                                    <p:animScale>
                                      <p:cBhvr>
                                        <p:cTn id="115" dur="25" decel="50000">
                                          <p:stCondLst>
                                            <p:cond delay="101"/>
                                          </p:stCondLst>
                                        </p:cTn>
                                        <p:tgtEl>
                                          <p:spTgt spid="130"/>
                                        </p:tgtEl>
                                      </p:cBhvr>
                                      <p:to x="100000" y="100000"/>
                                    </p:animScale>
                                    <p:animScale>
                                      <p:cBhvr>
                                        <p:cTn id="116" dur="4">
                                          <p:stCondLst>
                                            <p:cond delay="197"/>
                                          </p:stCondLst>
                                        </p:cTn>
                                        <p:tgtEl>
                                          <p:spTgt spid="130"/>
                                        </p:tgtEl>
                                      </p:cBhvr>
                                      <p:to x="100000" y="80000"/>
                                    </p:animScale>
                                    <p:animScale>
                                      <p:cBhvr>
                                        <p:cTn id="117" dur="25" decel="50000">
                                          <p:stCondLst>
                                            <p:cond delay="201"/>
                                          </p:stCondLst>
                                        </p:cTn>
                                        <p:tgtEl>
                                          <p:spTgt spid="130"/>
                                        </p:tgtEl>
                                      </p:cBhvr>
                                      <p:to x="100000" y="100000"/>
                                    </p:animScale>
                                    <p:animScale>
                                      <p:cBhvr>
                                        <p:cTn id="118" dur="4">
                                          <p:stCondLst>
                                            <p:cond delay="246"/>
                                          </p:stCondLst>
                                        </p:cTn>
                                        <p:tgtEl>
                                          <p:spTgt spid="130"/>
                                        </p:tgtEl>
                                      </p:cBhvr>
                                      <p:to x="100000" y="90000"/>
                                    </p:animScale>
                                    <p:animScale>
                                      <p:cBhvr>
                                        <p:cTn id="119" dur="25" decel="50000">
                                          <p:stCondLst>
                                            <p:cond delay="250"/>
                                          </p:stCondLst>
                                        </p:cTn>
                                        <p:tgtEl>
                                          <p:spTgt spid="130"/>
                                        </p:tgtEl>
                                      </p:cBhvr>
                                      <p:to x="100000" y="100000"/>
                                    </p:animScale>
                                    <p:animScale>
                                      <p:cBhvr>
                                        <p:cTn id="120" dur="4">
                                          <p:stCondLst>
                                            <p:cond delay="271"/>
                                          </p:stCondLst>
                                        </p:cTn>
                                        <p:tgtEl>
                                          <p:spTgt spid="130"/>
                                        </p:tgtEl>
                                      </p:cBhvr>
                                      <p:to x="100000" y="95000"/>
                                    </p:animScale>
                                    <p:animScale>
                                      <p:cBhvr>
                                        <p:cTn id="121" dur="25" decel="50000">
                                          <p:stCondLst>
                                            <p:cond delay="275"/>
                                          </p:stCondLst>
                                        </p:cTn>
                                        <p:tgtEl>
                                          <p:spTgt spid="130"/>
                                        </p:tgtEl>
                                      </p:cBhvr>
                                      <p:to x="100000" y="100000"/>
                                    </p:animScale>
                                  </p:childTnLst>
                                </p:cTn>
                              </p:par>
                            </p:childTnLst>
                          </p:cTn>
                        </p:par>
                      </p:childTnLst>
                    </p:cTn>
                  </p:par>
                  <p:par>
                    <p:cTn id="122" fill="hold">
                      <p:stCondLst>
                        <p:cond delay="indefinite"/>
                      </p:stCondLst>
                      <p:childTnLst>
                        <p:par>
                          <p:cTn id="123" fill="hold">
                            <p:stCondLst>
                              <p:cond delay="0"/>
                            </p:stCondLst>
                            <p:childTnLst>
                              <p:par>
                                <p:cTn id="124" presetID="41" presetClass="entr" presetSubtype="0" fill="hold" grpId="0" nodeType="clickEffect">
                                  <p:stCondLst>
                                    <p:cond delay="0"/>
                                  </p:stCondLst>
                                  <p:iterate type="lt">
                                    <p:tmPct val="10000"/>
                                  </p:iterate>
                                  <p:childTnLst>
                                    <p:set>
                                      <p:cBhvr>
                                        <p:cTn id="125" dur="1" fill="hold">
                                          <p:stCondLst>
                                            <p:cond delay="0"/>
                                          </p:stCondLst>
                                        </p:cTn>
                                        <p:tgtEl>
                                          <p:spTgt spid="146"/>
                                        </p:tgtEl>
                                        <p:attrNameLst>
                                          <p:attrName>style.visibility</p:attrName>
                                        </p:attrNameLst>
                                      </p:cBhvr>
                                      <p:to>
                                        <p:strVal val="visible"/>
                                      </p:to>
                                    </p:set>
                                    <p:anim calcmode="lin" valueType="num">
                                      <p:cBhvr>
                                        <p:cTn id="126"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27" dur="300" fill="hold"/>
                                        <p:tgtEl>
                                          <p:spTgt spid="146"/>
                                        </p:tgtEl>
                                        <p:attrNameLst>
                                          <p:attrName>ppt_y</p:attrName>
                                        </p:attrNameLst>
                                      </p:cBhvr>
                                      <p:tavLst>
                                        <p:tav tm="0">
                                          <p:val>
                                            <p:strVal val="#ppt_y"/>
                                          </p:val>
                                        </p:tav>
                                        <p:tav tm="100000">
                                          <p:val>
                                            <p:strVal val="#ppt_y"/>
                                          </p:val>
                                        </p:tav>
                                      </p:tavLst>
                                    </p:anim>
                                    <p:anim calcmode="lin" valueType="num">
                                      <p:cBhvr>
                                        <p:cTn id="128"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29"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130" dur="300" tmFilter="0,0; .5, 1; 1, 1"/>
                                        <p:tgtEl>
                                          <p:spTgt spid="146"/>
                                        </p:tgtEl>
                                      </p:cBhvr>
                                    </p:animEffect>
                                  </p:childTnLst>
                                </p:cTn>
                              </p:par>
                            </p:childTnLst>
                          </p:cTn>
                        </p:par>
                      </p:childTnLst>
                    </p:cTn>
                  </p:par>
                  <p:par>
                    <p:cTn id="131" fill="hold">
                      <p:stCondLst>
                        <p:cond delay="indefinite"/>
                      </p:stCondLst>
                      <p:childTnLst>
                        <p:par>
                          <p:cTn id="132" fill="hold">
                            <p:stCondLst>
                              <p:cond delay="0"/>
                            </p:stCondLst>
                            <p:childTnLst>
                              <p:par>
                                <p:cTn id="133" presetID="41" presetClass="entr" presetSubtype="0" fill="hold" grpId="0" nodeType="clickEffect">
                                  <p:stCondLst>
                                    <p:cond delay="0"/>
                                  </p:stCondLst>
                                  <p:iterate type="lt">
                                    <p:tmPct val="10000"/>
                                  </p:iterate>
                                  <p:childTnLst>
                                    <p:set>
                                      <p:cBhvr>
                                        <p:cTn id="134" dur="1" fill="hold">
                                          <p:stCondLst>
                                            <p:cond delay="0"/>
                                          </p:stCondLst>
                                        </p:cTn>
                                        <p:tgtEl>
                                          <p:spTgt spid="148"/>
                                        </p:tgtEl>
                                        <p:attrNameLst>
                                          <p:attrName>style.visibility</p:attrName>
                                        </p:attrNameLst>
                                      </p:cBhvr>
                                      <p:to>
                                        <p:strVal val="visible"/>
                                      </p:to>
                                    </p:set>
                                    <p:anim calcmode="lin" valueType="num">
                                      <p:cBhvr>
                                        <p:cTn id="135" dur="300" fill="hold"/>
                                        <p:tgtEl>
                                          <p:spTgt spid="148"/>
                                        </p:tgtEl>
                                        <p:attrNameLst>
                                          <p:attrName>ppt_x</p:attrName>
                                        </p:attrNameLst>
                                      </p:cBhvr>
                                      <p:tavLst>
                                        <p:tav tm="0">
                                          <p:val>
                                            <p:strVal val="#ppt_x"/>
                                          </p:val>
                                        </p:tav>
                                        <p:tav tm="50000">
                                          <p:val>
                                            <p:strVal val="#ppt_x+.1"/>
                                          </p:val>
                                        </p:tav>
                                        <p:tav tm="100000">
                                          <p:val>
                                            <p:strVal val="#ppt_x"/>
                                          </p:val>
                                        </p:tav>
                                      </p:tavLst>
                                    </p:anim>
                                    <p:anim calcmode="lin" valueType="num">
                                      <p:cBhvr>
                                        <p:cTn id="136" dur="300" fill="hold"/>
                                        <p:tgtEl>
                                          <p:spTgt spid="148"/>
                                        </p:tgtEl>
                                        <p:attrNameLst>
                                          <p:attrName>ppt_y</p:attrName>
                                        </p:attrNameLst>
                                      </p:cBhvr>
                                      <p:tavLst>
                                        <p:tav tm="0">
                                          <p:val>
                                            <p:strVal val="#ppt_y"/>
                                          </p:val>
                                        </p:tav>
                                        <p:tav tm="100000">
                                          <p:val>
                                            <p:strVal val="#ppt_y"/>
                                          </p:val>
                                        </p:tav>
                                      </p:tavLst>
                                    </p:anim>
                                    <p:anim calcmode="lin" valueType="num">
                                      <p:cBhvr>
                                        <p:cTn id="137" dur="300" fill="hold"/>
                                        <p:tgtEl>
                                          <p:spTgt spid="148"/>
                                        </p:tgtEl>
                                        <p:attrNameLst>
                                          <p:attrName>ppt_h</p:attrName>
                                        </p:attrNameLst>
                                      </p:cBhvr>
                                      <p:tavLst>
                                        <p:tav tm="0">
                                          <p:val>
                                            <p:strVal val="#ppt_h/10"/>
                                          </p:val>
                                        </p:tav>
                                        <p:tav tm="50000">
                                          <p:val>
                                            <p:strVal val="#ppt_h+.01"/>
                                          </p:val>
                                        </p:tav>
                                        <p:tav tm="100000">
                                          <p:val>
                                            <p:strVal val="#ppt_h"/>
                                          </p:val>
                                        </p:tav>
                                      </p:tavLst>
                                    </p:anim>
                                    <p:anim calcmode="lin" valueType="num">
                                      <p:cBhvr>
                                        <p:cTn id="138" dur="300" fill="hold"/>
                                        <p:tgtEl>
                                          <p:spTgt spid="148"/>
                                        </p:tgtEl>
                                        <p:attrNameLst>
                                          <p:attrName>ppt_w</p:attrName>
                                        </p:attrNameLst>
                                      </p:cBhvr>
                                      <p:tavLst>
                                        <p:tav tm="0">
                                          <p:val>
                                            <p:strVal val="#ppt_w/10"/>
                                          </p:val>
                                        </p:tav>
                                        <p:tav tm="50000">
                                          <p:val>
                                            <p:strVal val="#ppt_w+.01"/>
                                          </p:val>
                                        </p:tav>
                                        <p:tav tm="100000">
                                          <p:val>
                                            <p:strVal val="#ppt_w"/>
                                          </p:val>
                                        </p:tav>
                                      </p:tavLst>
                                    </p:anim>
                                    <p:animEffect transition="in" filter="fade">
                                      <p:cBhvr>
                                        <p:cTn id="139" dur="300" tmFilter="0,0; .5, 1; 1, 1"/>
                                        <p:tgtEl>
                                          <p:spTgt spid="148"/>
                                        </p:tgtEl>
                                      </p:cBhvr>
                                    </p:animEffect>
                                  </p:childTnLst>
                                </p:cTn>
                              </p:par>
                            </p:childTnLst>
                          </p:cTn>
                        </p:par>
                      </p:childTnLst>
                    </p:cTn>
                  </p:par>
                  <p:par>
                    <p:cTn id="140" fill="hold">
                      <p:stCondLst>
                        <p:cond delay="indefinite"/>
                      </p:stCondLst>
                      <p:childTnLst>
                        <p:par>
                          <p:cTn id="141" fill="hold">
                            <p:stCondLst>
                              <p:cond delay="0"/>
                            </p:stCondLst>
                            <p:childTnLst>
                              <p:par>
                                <p:cTn id="142" presetID="41" presetClass="entr" presetSubtype="0" fill="hold" grpId="0" nodeType="clickEffect">
                                  <p:stCondLst>
                                    <p:cond delay="0"/>
                                  </p:stCondLst>
                                  <p:iterate type="lt">
                                    <p:tmPct val="10000"/>
                                  </p:iterate>
                                  <p:childTnLst>
                                    <p:set>
                                      <p:cBhvr>
                                        <p:cTn id="143" dur="1" fill="hold">
                                          <p:stCondLst>
                                            <p:cond delay="0"/>
                                          </p:stCondLst>
                                        </p:cTn>
                                        <p:tgtEl>
                                          <p:spTgt spid="40"/>
                                        </p:tgtEl>
                                        <p:attrNameLst>
                                          <p:attrName>style.visibility</p:attrName>
                                        </p:attrNameLst>
                                      </p:cBhvr>
                                      <p:to>
                                        <p:strVal val="visible"/>
                                      </p:to>
                                    </p:set>
                                    <p:anim calcmode="lin" valueType="num">
                                      <p:cBhvr>
                                        <p:cTn id="144" dur="300" fill="hold"/>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45" dur="300" fill="hold"/>
                                        <p:tgtEl>
                                          <p:spTgt spid="40"/>
                                        </p:tgtEl>
                                        <p:attrNameLst>
                                          <p:attrName>ppt_y</p:attrName>
                                        </p:attrNameLst>
                                      </p:cBhvr>
                                      <p:tavLst>
                                        <p:tav tm="0">
                                          <p:val>
                                            <p:strVal val="#ppt_y"/>
                                          </p:val>
                                        </p:tav>
                                        <p:tav tm="100000">
                                          <p:val>
                                            <p:strVal val="#ppt_y"/>
                                          </p:val>
                                        </p:tav>
                                      </p:tavLst>
                                    </p:anim>
                                    <p:anim calcmode="lin" valueType="num">
                                      <p:cBhvr>
                                        <p:cTn id="146" dur="300" fill="hold"/>
                                        <p:tgtEl>
                                          <p:spTgt spid="40"/>
                                        </p:tgtEl>
                                        <p:attrNameLst>
                                          <p:attrName>ppt_h</p:attrName>
                                        </p:attrNameLst>
                                      </p:cBhvr>
                                      <p:tavLst>
                                        <p:tav tm="0">
                                          <p:val>
                                            <p:strVal val="#ppt_h/10"/>
                                          </p:val>
                                        </p:tav>
                                        <p:tav tm="50000">
                                          <p:val>
                                            <p:strVal val="#ppt_h+.01"/>
                                          </p:val>
                                        </p:tav>
                                        <p:tav tm="100000">
                                          <p:val>
                                            <p:strVal val="#ppt_h"/>
                                          </p:val>
                                        </p:tav>
                                      </p:tavLst>
                                    </p:anim>
                                    <p:anim calcmode="lin" valueType="num">
                                      <p:cBhvr>
                                        <p:cTn id="147" dur="300" fill="hold"/>
                                        <p:tgtEl>
                                          <p:spTgt spid="40"/>
                                        </p:tgtEl>
                                        <p:attrNameLst>
                                          <p:attrName>ppt_w</p:attrName>
                                        </p:attrNameLst>
                                      </p:cBhvr>
                                      <p:tavLst>
                                        <p:tav tm="0">
                                          <p:val>
                                            <p:strVal val="#ppt_w/10"/>
                                          </p:val>
                                        </p:tav>
                                        <p:tav tm="50000">
                                          <p:val>
                                            <p:strVal val="#ppt_w+.01"/>
                                          </p:val>
                                        </p:tav>
                                        <p:tav tm="100000">
                                          <p:val>
                                            <p:strVal val="#ppt_w"/>
                                          </p:val>
                                        </p:tav>
                                      </p:tavLst>
                                    </p:anim>
                                    <p:animEffect transition="in" filter="fade">
                                      <p:cBhvr>
                                        <p:cTn id="148" dur="300" tmFilter="0,0; .5, 1; 1, 1"/>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08" grpId="0" animBg="1"/>
      <p:bldP spid="109" grpId="0" animBg="1"/>
      <p:bldP spid="110" grpId="0" animBg="1"/>
      <p:bldP spid="111" grpId="0" animBg="1"/>
      <p:bldP spid="111" grpId="1" animBg="1"/>
      <p:bldP spid="112" grpId="0"/>
      <p:bldP spid="113" grpId="0"/>
      <p:bldP spid="146" grpId="0"/>
      <p:bldP spid="148" grpId="0"/>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文本框 145"/>
          <p:cNvSpPr txBox="1"/>
          <p:nvPr/>
        </p:nvSpPr>
        <p:spPr>
          <a:xfrm>
            <a:off x="3465991" y="2086910"/>
            <a:ext cx="5517493" cy="1015663"/>
          </a:xfrm>
          <a:prstGeom prst="rect">
            <a:avLst/>
          </a:prstGeom>
          <a:noFill/>
        </p:spPr>
        <p:txBody>
          <a:bodyPr wrap="square" rtlCol="0">
            <a:spAutoFit/>
          </a:bodyPr>
          <a:lstStyle/>
          <a:p>
            <a:r>
              <a:rPr lang="en-US" altLang="zh-CN" sz="6000" b="1" dirty="0">
                <a:latin typeface="Times New Roman" panose="02020603050405020304" pitchFamily="18" charset="0"/>
                <a:ea typeface="微软雅黑" panose="020B0503020204020204" pitchFamily="34" charset="-122"/>
                <a:cs typeface="Times New Roman" panose="02020603050405020304" pitchFamily="18" charset="0"/>
              </a:rPr>
              <a:t>1. NAM CHÂM</a:t>
            </a:r>
          </a:p>
        </p:txBody>
      </p:sp>
    </p:spTree>
    <p:extLst>
      <p:ext uri="{BB962C8B-B14F-4D97-AF65-F5344CB8AC3E}">
        <p14:creationId xmlns:p14="http://schemas.microsoft.com/office/powerpoint/2010/main" val="3319474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2667000" y="1356360"/>
            <a:ext cx="7162800" cy="5238722"/>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en-US" sz="3600">
                <a:latin typeface="Times New Roman" panose="02020603050405020304" pitchFamily="18" charset="0"/>
                <a:cs typeface="Times New Roman" panose="02020603050405020304" pitchFamily="18" charset="0"/>
              </a:rPr>
              <a:t>Khoảng 600 năm trước Công nguyên, người vùng Magnesia (Hy Lạp) lần đầu tiên phát hiện loại đá có khả năng hút các vật bằng sắt. Sau này loại đá trên được đặt tên là nam châm (tiếng Anh: Magnet).</a:t>
            </a:r>
            <a:endParaRPr lang="vi-VN"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7335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18" name="圆角矩形 17"/>
          <p:cNvSpPr/>
          <p:nvPr/>
        </p:nvSpPr>
        <p:spPr>
          <a:xfrm>
            <a:off x="1280563" y="1519476"/>
            <a:ext cx="516371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66" name="任意多边形 65"/>
          <p:cNvSpPr/>
          <p:nvPr/>
        </p:nvSpPr>
        <p:spPr>
          <a:xfrm>
            <a:off x="645386" y="1796462"/>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0" name="文本框 69"/>
          <p:cNvSpPr txBox="1"/>
          <p:nvPr/>
        </p:nvSpPr>
        <p:spPr>
          <a:xfrm>
            <a:off x="1109953" y="2036157"/>
            <a:ext cx="592650"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01</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78" name="文本框 77"/>
          <p:cNvSpPr txBox="1"/>
          <p:nvPr/>
        </p:nvSpPr>
        <p:spPr>
          <a:xfrm>
            <a:off x="2471681" y="1897977"/>
            <a:ext cx="3972597" cy="1107996"/>
          </a:xfrm>
          <a:prstGeom prst="rect">
            <a:avLst/>
          </a:prstGeom>
          <a:noFill/>
        </p:spPr>
        <p:txBody>
          <a:bodyPr wrap="square" lIns="0" tIns="0" rIns="0" bIns="0" rtlCol="0">
            <a:spAutoFit/>
          </a:bodyPr>
          <a:lstStyle/>
          <a:p>
            <a:pPr algn="just">
              <a:spcAft>
                <a:spcPts val="455"/>
              </a:spcAft>
            </a:pPr>
            <a:r>
              <a:rPr lang="en-US" sz="2400" b="1" i="1" dirty="0">
                <a:latin typeface="Times New Roman" panose="02020603050405020304" pitchFamily="18" charset="0"/>
                <a:ea typeface="Times New Roman" panose="02020603050405020304" pitchFamily="18" charset="0"/>
              </a:rPr>
              <a:t> </a:t>
            </a:r>
            <a:r>
              <a:rPr lang="vi-VN" sz="2400" dirty="0">
                <a:solidFill>
                  <a:srgbClr val="000000"/>
                </a:solidFill>
                <a:latin typeface="Times New Roman" panose="02020603050405020304" pitchFamily="18" charset="0"/>
                <a:ea typeface="Segoe UI" panose="020B0502040204020203" pitchFamily="34" charset="0"/>
              </a:rPr>
              <a:t>Lực tương tác của nam châm với sắt là lực tiếp xúc hay lực không tiếp xúc?</a:t>
            </a:r>
            <a:endParaRPr lang="vi-VN" dirty="0">
              <a:latin typeface="Times New Roman" panose="02020603050405020304" pitchFamily="18" charset="0"/>
              <a:ea typeface="Times New Roman" panose="02020603050405020304" pitchFamily="18" charset="0"/>
            </a:endParaRPr>
          </a:p>
        </p:txBody>
      </p:sp>
      <p:sp>
        <p:nvSpPr>
          <p:cNvPr id="67" name="任意多边形 66"/>
          <p:cNvSpPr/>
          <p:nvPr/>
        </p:nvSpPr>
        <p:spPr>
          <a:xfrm>
            <a:off x="645386" y="3124138"/>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3">
              <a:lumMod val="75000"/>
            </a:schemeClr>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71" name="文本框 70"/>
          <p:cNvSpPr txBox="1"/>
          <p:nvPr/>
        </p:nvSpPr>
        <p:spPr>
          <a:xfrm>
            <a:off x="1081900" y="3363831"/>
            <a:ext cx="642624" cy="523220"/>
          </a:xfrm>
          <a:prstGeom prst="rect">
            <a:avLst/>
          </a:prstGeom>
          <a:noFill/>
        </p:spPr>
        <p:txBody>
          <a:bodyPr wrap="squar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02</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80" name="文本框 79"/>
          <p:cNvSpPr txBox="1"/>
          <p:nvPr/>
        </p:nvSpPr>
        <p:spPr>
          <a:xfrm>
            <a:off x="2443629" y="3153325"/>
            <a:ext cx="4000650" cy="1107996"/>
          </a:xfrm>
          <a:prstGeom prst="rect">
            <a:avLst/>
          </a:prstGeom>
          <a:noFill/>
        </p:spPr>
        <p:txBody>
          <a:bodyPr wrap="square" lIns="0" tIns="0" rIns="0" bIns="0" rtlCol="0">
            <a:spAutoFit/>
          </a:bodyPr>
          <a:lstStyle/>
          <a:p>
            <a:r>
              <a:rPr lang="vi-VN" altLang="zh-CN" sz="2400">
                <a:latin typeface="Times New Roman" panose="02020603050405020304" pitchFamily="18" charset="0"/>
                <a:ea typeface="方正正中黑简体" panose="02000000000000000000" pitchFamily="2" charset="-122"/>
                <a:cs typeface="Times New Roman" panose="02020603050405020304" pitchFamily="18" charset="0"/>
                <a:sym typeface="+mn-lt"/>
              </a:rPr>
              <a:t>Hãy kể ra một số dụng cụ hoặc thiết bị có sử dụng nam châm vĩnh cửu.</a:t>
            </a:r>
            <a:endParaRPr lang="zh-CN" altLang="en-US" sz="2400" dirty="0">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94" name="任意多边形 93"/>
          <p:cNvSpPr/>
          <p:nvPr/>
        </p:nvSpPr>
        <p:spPr>
          <a:xfrm>
            <a:off x="602522" y="4544502"/>
            <a:ext cx="1774657"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95" name="文本框 94"/>
          <p:cNvSpPr txBox="1"/>
          <p:nvPr/>
        </p:nvSpPr>
        <p:spPr>
          <a:xfrm>
            <a:off x="1181916" y="4841346"/>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96" name="文本框 95"/>
          <p:cNvSpPr txBox="1"/>
          <p:nvPr/>
        </p:nvSpPr>
        <p:spPr>
          <a:xfrm>
            <a:off x="2420042" y="4365021"/>
            <a:ext cx="4024237" cy="1477328"/>
          </a:xfrm>
          <a:prstGeom prst="rect">
            <a:avLst/>
          </a:prstGeom>
          <a:noFill/>
        </p:spPr>
        <p:txBody>
          <a:bodyPr wrap="square" lIns="0" tIns="0" rIns="0" bIns="0" rtlCol="0">
            <a:spAutoFit/>
          </a:bodyPr>
          <a:lstStyle/>
          <a:p>
            <a:r>
              <a:rPr lang="vi-VN" sz="2400">
                <a:latin typeface="+mj-lt"/>
              </a:rPr>
              <a:t>Loa là thiết bị dùng để phát ra âm thanh. Hãy để xuất một cách đơn giản giúp xác định được bộ phận nào trong loa có từ tính.</a:t>
            </a:r>
            <a:endParaRPr lang="en-US" sz="2400" dirty="0">
              <a:latin typeface="+mj-lt"/>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0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TÌM HIỂU VỀ NAM CHÂM</a:t>
            </a:r>
            <a:endParaRPr lang="zh-CN" altLang="en-US" sz="2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4" name="Picture 3">
            <a:extLst>
              <a:ext uri="{FF2B5EF4-FFF2-40B4-BE49-F238E27FC236}">
                <a16:creationId xmlns:a16="http://schemas.microsoft.com/office/drawing/2014/main" id="{29347E2F-7DC9-EDF5-0140-44304CA128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2734" y="1281068"/>
            <a:ext cx="5097043" cy="4929096"/>
          </a:xfrm>
          <a:prstGeom prst="rect">
            <a:avLst/>
          </a:prstGeom>
        </p:spPr>
      </p:pic>
    </p:spTree>
    <p:extLst>
      <p:ext uri="{BB962C8B-B14F-4D97-AF65-F5344CB8AC3E}">
        <p14:creationId xmlns:p14="http://schemas.microsoft.com/office/powerpoint/2010/main" val="1378362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300"/>
                                        <p:tgtEl>
                                          <p:spTgt spid="78"/>
                                        </p:tgtEl>
                                      </p:cBhvr>
                                    </p:animEffect>
                                    <p:anim calcmode="lin" valueType="num">
                                      <p:cBhvr>
                                        <p:cTn id="8" dur="300" fill="hold"/>
                                        <p:tgtEl>
                                          <p:spTgt spid="78"/>
                                        </p:tgtEl>
                                        <p:attrNameLst>
                                          <p:attrName>ppt_x</p:attrName>
                                        </p:attrNameLst>
                                      </p:cBhvr>
                                      <p:tavLst>
                                        <p:tav tm="0">
                                          <p:val>
                                            <p:strVal val="#ppt_x"/>
                                          </p:val>
                                        </p:tav>
                                        <p:tav tm="100000">
                                          <p:val>
                                            <p:strVal val="#ppt_x"/>
                                          </p:val>
                                        </p:tav>
                                      </p:tavLst>
                                    </p:anim>
                                    <p:anim calcmode="lin" valueType="num">
                                      <p:cBhvr>
                                        <p:cTn id="9" dur="3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0"/>
                                        </p:tgtEl>
                                        <p:attrNameLst>
                                          <p:attrName>style.visibility</p:attrName>
                                        </p:attrNameLst>
                                      </p:cBhvr>
                                      <p:to>
                                        <p:strVal val="visible"/>
                                      </p:to>
                                    </p:set>
                                    <p:animEffect transition="in" filter="fade">
                                      <p:cBhvr>
                                        <p:cTn id="14" dur="300"/>
                                        <p:tgtEl>
                                          <p:spTgt spid="80"/>
                                        </p:tgtEl>
                                      </p:cBhvr>
                                    </p:animEffect>
                                    <p:anim calcmode="lin" valueType="num">
                                      <p:cBhvr>
                                        <p:cTn id="15" dur="300" fill="hold"/>
                                        <p:tgtEl>
                                          <p:spTgt spid="80"/>
                                        </p:tgtEl>
                                        <p:attrNameLst>
                                          <p:attrName>ppt_x</p:attrName>
                                        </p:attrNameLst>
                                      </p:cBhvr>
                                      <p:tavLst>
                                        <p:tav tm="0">
                                          <p:val>
                                            <p:strVal val="#ppt_x"/>
                                          </p:val>
                                        </p:tav>
                                        <p:tav tm="100000">
                                          <p:val>
                                            <p:strVal val="#ppt_x"/>
                                          </p:val>
                                        </p:tav>
                                      </p:tavLst>
                                    </p:anim>
                                    <p:anim calcmode="lin" valueType="num">
                                      <p:cBhvr>
                                        <p:cTn id="16" dur="3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6"/>
                                        </p:tgtEl>
                                        <p:attrNameLst>
                                          <p:attrName>style.visibility</p:attrName>
                                        </p:attrNameLst>
                                      </p:cBhvr>
                                      <p:to>
                                        <p:strVal val="visible"/>
                                      </p:to>
                                    </p:set>
                                    <p:animEffect transition="in" filter="fade">
                                      <p:cBhvr>
                                        <p:cTn id="21" dur="300"/>
                                        <p:tgtEl>
                                          <p:spTgt spid="96"/>
                                        </p:tgtEl>
                                      </p:cBhvr>
                                    </p:animEffect>
                                    <p:anim calcmode="lin" valueType="num">
                                      <p:cBhvr>
                                        <p:cTn id="22" dur="300" fill="hold"/>
                                        <p:tgtEl>
                                          <p:spTgt spid="96"/>
                                        </p:tgtEl>
                                        <p:attrNameLst>
                                          <p:attrName>ppt_x</p:attrName>
                                        </p:attrNameLst>
                                      </p:cBhvr>
                                      <p:tavLst>
                                        <p:tav tm="0">
                                          <p:val>
                                            <p:strVal val="#ppt_x"/>
                                          </p:val>
                                        </p:tav>
                                        <p:tav tm="100000">
                                          <p:val>
                                            <p:strVal val="#ppt_x"/>
                                          </p:val>
                                        </p:tav>
                                      </p:tavLst>
                                    </p:anim>
                                    <p:anim calcmode="lin" valueType="num">
                                      <p:cBhvr>
                                        <p:cTn id="23" dur="3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anim calcmode="lin" valueType="num">
                                      <p:cBhvr>
                                        <p:cTn id="29" dur="2000" fill="hold"/>
                                        <p:tgtEl>
                                          <p:spTgt spid="4"/>
                                        </p:tgtEl>
                                        <p:attrNameLst>
                                          <p:attrName>ppt_w</p:attrName>
                                        </p:attrNameLst>
                                      </p:cBhvr>
                                      <p:tavLst>
                                        <p:tav tm="0" fmla="#ppt_w*sin(2.5*pi*$)">
                                          <p:val>
                                            <p:fltVal val="0"/>
                                          </p:val>
                                        </p:tav>
                                        <p:tav tm="100000">
                                          <p:val>
                                            <p:fltVal val="1"/>
                                          </p:val>
                                        </p:tav>
                                      </p:tavLst>
                                    </p:anim>
                                    <p:anim calcmode="lin" valueType="num">
                                      <p:cBhvr>
                                        <p:cTn id="30"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9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28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lang="zh-CN" altLang="en-US" sz="3200"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692679" y="1363134"/>
            <a:ext cx="8640041" cy="5491375"/>
          </a:xfrm>
          <a:prstGeom prst="rect">
            <a:avLst/>
          </a:prstGeom>
          <a:ln w="28575">
            <a:solidFill>
              <a:schemeClr val="tx1"/>
            </a:solidFill>
          </a:ln>
        </p:spPr>
        <p:txBody>
          <a:bodyPr wrap="square">
            <a:spAutoFit/>
          </a:bodyPr>
          <a:lstStyle/>
          <a:p>
            <a:pPr marL="971550" indent="-514350" algn="just">
              <a:lnSpc>
                <a:spcPct val="120000"/>
              </a:lnSpc>
              <a:spcAft>
                <a:spcPts val="300"/>
              </a:spcAft>
              <a:buAutoNum type="arabicPeriod"/>
            </a:pPr>
            <a:r>
              <a:rPr lang="vi-VN" sz="2500" b="1">
                <a:latin typeface="Times New Roman" panose="02020603050405020304" pitchFamily="18" charset="0"/>
                <a:ea typeface="Times New Roman" panose="02020603050405020304" pitchFamily="18" charset="0"/>
              </a:rPr>
              <a:t>Lực tương tác của nam châm với sắt là lực tiếp xúc hay lực không tiếp xúc?</a:t>
            </a:r>
            <a:endParaRPr lang="en-US" sz="2500" b="1">
              <a:latin typeface="Times New Roman" panose="02020603050405020304" pitchFamily="18" charset="0"/>
              <a:ea typeface="Times New Roman" panose="02020603050405020304" pitchFamily="18" charset="0"/>
            </a:endParaRPr>
          </a:p>
          <a:p>
            <a:pPr marL="457200" algn="just">
              <a:lnSpc>
                <a:spcPct val="120000"/>
              </a:lnSpc>
              <a:spcAft>
                <a:spcPts val="300"/>
              </a:spcAft>
            </a:pPr>
            <a:r>
              <a:rPr lang="en-US" sz="2500">
                <a:latin typeface="Times New Roman" panose="02020603050405020304" pitchFamily="18" charset="0"/>
                <a:ea typeface="Times New Roman" panose="02020603050405020304" pitchFamily="18" charset="0"/>
              </a:rPr>
              <a:t>……………………...................................................................</a:t>
            </a:r>
            <a:endParaRPr lang="en-US" sz="2500" dirty="0">
              <a:latin typeface="Times New Roman" panose="02020603050405020304" pitchFamily="18" charset="0"/>
              <a:ea typeface="Times New Roman" panose="02020603050405020304" pitchFamily="18" charset="0"/>
            </a:endParaRPr>
          </a:p>
          <a:p>
            <a:pPr algn="just">
              <a:lnSpc>
                <a:spcPct val="120000"/>
              </a:lnSpc>
              <a:spcAft>
                <a:spcPts val="300"/>
              </a:spcAft>
            </a:pPr>
            <a:r>
              <a:rPr lang="en-US" sz="2500" b="1">
                <a:latin typeface="Times New Roman" panose="02020603050405020304" pitchFamily="18" charset="0"/>
                <a:ea typeface="Calibri" panose="020F0502020204030204" pitchFamily="34" charset="0"/>
                <a:cs typeface="Times New Roman" panose="02020603050405020304" pitchFamily="18" charset="0"/>
              </a:rPr>
              <a:t>      2.</a:t>
            </a:r>
            <a:r>
              <a:rPr lang="en-US" sz="2500">
                <a:latin typeface="Times New Roman" panose="02020603050405020304" pitchFamily="18" charset="0"/>
                <a:ea typeface="Calibri" panose="020F0502020204030204" pitchFamily="34" charset="0"/>
                <a:cs typeface="Times New Roman" panose="02020603050405020304" pitchFamily="18" charset="0"/>
              </a:rPr>
              <a:t> </a:t>
            </a:r>
            <a:r>
              <a:rPr lang="en-US" sz="2500" b="1">
                <a:latin typeface="Times New Roman" panose="02020603050405020304" pitchFamily="18" charset="0"/>
                <a:ea typeface="Calibri" panose="020F0502020204030204" pitchFamily="34" charset="0"/>
                <a:cs typeface="Times New Roman" panose="02020603050405020304" pitchFamily="18" charset="0"/>
              </a:rPr>
              <a:t>Hãy kể ra một số dụng cụ hoặc thiết bị có sử dụng nam châm vĩnh cửu.</a:t>
            </a:r>
          </a:p>
          <a:p>
            <a:pPr algn="just">
              <a:lnSpc>
                <a:spcPct val="120000"/>
              </a:lnSpc>
              <a:spcAft>
                <a:spcPts val="300"/>
              </a:spcAft>
            </a:pPr>
            <a:r>
              <a:rPr lang="en-US" sz="2500">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20000"/>
              </a:lnSpc>
              <a:spcAft>
                <a:spcPts val="300"/>
              </a:spcAft>
            </a:pPr>
            <a:r>
              <a:rPr lang="en-US" sz="250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b="1">
                <a:effectLst/>
                <a:latin typeface="Times New Roman" panose="02020603050405020304" pitchFamily="18" charset="0"/>
                <a:ea typeface="Calibri" panose="020F0502020204030204" pitchFamily="34" charset="0"/>
                <a:cs typeface="Times New Roman" panose="02020603050405020304" pitchFamily="18" charset="0"/>
              </a:rPr>
              <a:t>* </a:t>
            </a:r>
            <a:r>
              <a:rPr lang="vi-VN" sz="2500" b="1">
                <a:latin typeface="Times New Roman" panose="02020603050405020304" pitchFamily="18" charset="0"/>
                <a:ea typeface="Calibri" panose="020F0502020204030204" pitchFamily="34" charset="0"/>
                <a:cs typeface="Times New Roman" panose="02020603050405020304" pitchFamily="18" charset="0"/>
              </a:rPr>
              <a:t>Loa là thiết bị dùng để phát ra âm thanh. Hãy </a:t>
            </a:r>
            <a:r>
              <a:rPr lang="en-US" sz="2500" b="1">
                <a:latin typeface="Times New Roman" panose="02020603050405020304" pitchFamily="18" charset="0"/>
                <a:ea typeface="Calibri" panose="020F0502020204030204" pitchFamily="34" charset="0"/>
                <a:cs typeface="Times New Roman" panose="02020603050405020304" pitchFamily="18" charset="0"/>
              </a:rPr>
              <a:t>đ</a:t>
            </a:r>
            <a:r>
              <a:rPr lang="vi-VN" sz="2500" b="1">
                <a:latin typeface="Times New Roman" panose="02020603050405020304" pitchFamily="18" charset="0"/>
                <a:ea typeface="Calibri" panose="020F0502020204030204" pitchFamily="34" charset="0"/>
                <a:cs typeface="Times New Roman" panose="02020603050405020304" pitchFamily="18" charset="0"/>
              </a:rPr>
              <a:t>ề xuất một cách đơn giản giúp xác định được bộ phận nào trong loa có từ tính.</a:t>
            </a:r>
            <a:endParaRPr lang="en-US" sz="2500" b="1">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30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20000"/>
              </a:lnSpc>
              <a:spcAft>
                <a:spcPts val="300"/>
              </a:spcAft>
            </a:pPr>
            <a:r>
              <a:rPr lang="en-US" sz="3200">
                <a:effectLst/>
                <a:latin typeface="Calibri" panose="020F050202020403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PHIẾU HỌC TẬP SỐ 1</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占位符 1"/>
          <p:cNvSpPr txBox="1"/>
          <p:nvPr/>
        </p:nvSpPr>
        <p:spPr>
          <a:xfrm>
            <a:off x="1478282" y="262919"/>
            <a:ext cx="9707878"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0"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0"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3200" b="0"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Rectangle 1"/>
          <p:cNvSpPr/>
          <p:nvPr/>
        </p:nvSpPr>
        <p:spPr>
          <a:xfrm>
            <a:off x="106680" y="1363134"/>
            <a:ext cx="11963400" cy="5227200"/>
          </a:xfrm>
          <a:prstGeom prst="rect">
            <a:avLst/>
          </a:prstGeom>
          <a:ln w="28575">
            <a:solidFill>
              <a:schemeClr val="tx1"/>
            </a:solidFill>
          </a:ln>
        </p:spPr>
        <p:txBody>
          <a:bodyPr wrap="square">
            <a:spAutoFit/>
          </a:bodyPr>
          <a:lstStyle/>
          <a:p>
            <a:pPr marL="971550" marR="0" lvl="0" indent="-514350" algn="just" defTabSz="914400" rtl="0" eaLnBrk="1" fontAlgn="auto" latinLnBrk="0" hangingPunct="1">
              <a:lnSpc>
                <a:spcPct val="120000"/>
              </a:lnSpc>
              <a:spcBef>
                <a:spcPts val="0"/>
              </a:spcBef>
              <a:spcAft>
                <a:spcPts val="300"/>
              </a:spcAft>
              <a:buClrTx/>
              <a:buSzTx/>
              <a:buFontTx/>
              <a:buAutoNum type="arabicPeriod"/>
              <a:tabLst/>
              <a:defRPr/>
            </a:pP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Lực tương tác của nam châm với sắt là lực tiếp xúc hay lực không tiếp xúc?</a:t>
            </a:r>
            <a:endParaRPr lang="en-US" sz="2700" b="1">
              <a:solidFill>
                <a:prstClr val="black"/>
              </a:solidFill>
              <a:latin typeface="Times New Roman" panose="02020603050405020304" pitchFamily="18" charset="0"/>
              <a:ea typeface="Times New Roman" panose="02020603050405020304" pitchFamily="18" charset="0"/>
            </a:endParaRPr>
          </a:p>
          <a:p>
            <a:pPr marL="457200" marR="0" lvl="0" algn="just" defTabSz="914400" rtl="0" eaLnBrk="1" fontAlgn="auto" latinLnBrk="0" hangingPunct="1">
              <a:lnSpc>
                <a:spcPct val="120000"/>
              </a:lnSpc>
              <a:spcBef>
                <a:spcPts val="0"/>
              </a:spcBef>
              <a:spcAft>
                <a:spcPts val="300"/>
              </a:spcAft>
              <a:buClrTx/>
              <a:buSzTx/>
              <a:tabLst/>
              <a:defRPr/>
            </a:pPr>
            <a:r>
              <a:rPr lang="en-US" sz="2700" b="1" i="1">
                <a:solidFill>
                  <a:srgbClr val="FF0000"/>
                </a:solidFill>
                <a:latin typeface="Times New Roman" panose="02020603050405020304" pitchFamily="18" charset="0"/>
                <a:ea typeface="Times New Roman" panose="02020603050405020304" pitchFamily="18" charset="0"/>
              </a:rPr>
              <a:t>- Lực hút của nam châm là lực không tiếp xúc.</a:t>
            </a:r>
          </a:p>
          <a:p>
            <a:pPr marL="457200" lvl="0" algn="just">
              <a:lnSpc>
                <a:spcPct val="120000"/>
              </a:lnSpc>
              <a:spcAft>
                <a:spcPts val="300"/>
              </a:spcAft>
            </a:pP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a:t>
            </a:r>
            <a:r>
              <a:rPr kumimoji="0" lang="en-US" sz="27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Hãy kể ra một số dụng cụ hoặc thiết bị có sử dụng nam châm vĩnh cửu.</a:t>
            </a:r>
          </a:p>
          <a:p>
            <a:pPr lvl="0" algn="just">
              <a:lnSpc>
                <a:spcPct val="120000"/>
              </a:lnSpc>
              <a:spcAft>
                <a:spcPts val="300"/>
              </a:spcAft>
            </a:pPr>
            <a:r>
              <a:rPr lang="en-US" sz="27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Nam châm dùng để đính tranh treo vào bảng, cánh cửa tủ, nắp đậy của hộp bút, ốp điện thoại di động.</a:t>
            </a:r>
          </a:p>
          <a:p>
            <a:pPr lvl="0" algn="just">
              <a:lnSpc>
                <a:spcPct val="120000"/>
              </a:lnSpc>
              <a:spcAft>
                <a:spcPts val="300"/>
              </a:spcAft>
            </a:pPr>
            <a:r>
              <a:rPr lang="en-US" sz="27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Loa là thiết bị dùng để phát ra âm thanh. Hãy </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a:t>
            </a:r>
            <a:r>
              <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ề xuất một cách đơn giản giúp xác định được bộ phận nào trong loa có từ tính.</a:t>
            </a:r>
            <a:endPar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20000"/>
              </a:lnSpc>
              <a:spcAft>
                <a:spcPts val="300"/>
              </a:spcAft>
            </a:pPr>
            <a:r>
              <a:rPr lang="en-US" sz="27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7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 D</a:t>
            </a:r>
            <a:r>
              <a:rPr lang="vi-VN" sz="27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ùng một chiếc đinh sắt đưa gần loa. Ở vị trí nào đinh sắt bị hút thì vị trí đó là nam châm của loa. </a:t>
            </a:r>
            <a:r>
              <a:rPr kumimoji="0" lang="en-US" sz="2700" b="0"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US" sz="27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1478282" y="813027"/>
            <a:ext cx="3952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SỐ 1</a:t>
            </a:r>
          </a:p>
        </p:txBody>
      </p:sp>
    </p:spTree>
    <p:extLst>
      <p:ext uri="{BB962C8B-B14F-4D97-AF65-F5344CB8AC3E}">
        <p14:creationId xmlns:p14="http://schemas.microsoft.com/office/powerpoint/2010/main" val="358340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barn(inVertical)">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wipe(down)">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1000"/>
                                        <p:tgtEl>
                                          <p:spTgt spid="2">
                                            <p:txEl>
                                              <p:pRg st="2" end="2"/>
                                            </p:txEl>
                                          </p:spTgt>
                                        </p:tgtEl>
                                      </p:cBhvr>
                                    </p:animEffect>
                                    <p:anim calcmode="lin" valueType="num">
                                      <p:cBhvr>
                                        <p:cTn id="37"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
                                            <p:txEl>
                                              <p:pRg st="3" end="3"/>
                                            </p:txEl>
                                          </p:spTgt>
                                        </p:tgtEl>
                                        <p:attrNameLst>
                                          <p:attrName>style.visibility</p:attrName>
                                        </p:attrNameLst>
                                      </p:cBhvr>
                                      <p:to>
                                        <p:strVal val="visible"/>
                                      </p:to>
                                    </p:set>
                                    <p:animEffect transition="in" filter="wipe(down)">
                                      <p:cBhvr>
                                        <p:cTn id="43" dur="500"/>
                                        <p:tgtEl>
                                          <p:spTgt spid="2">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4" end="4"/>
                                            </p:txEl>
                                          </p:spTgt>
                                        </p:tgtEl>
                                        <p:attrNameLst>
                                          <p:attrName>style.visibility</p:attrName>
                                        </p:attrNameLst>
                                      </p:cBhvr>
                                      <p:to>
                                        <p:strVal val="visible"/>
                                      </p:to>
                                    </p:set>
                                    <p:animEffect transition="in" filter="fade">
                                      <p:cBhvr>
                                        <p:cTn id="48" dur="1000"/>
                                        <p:tgtEl>
                                          <p:spTgt spid="2">
                                            <p:txEl>
                                              <p:pRg st="4" end="4"/>
                                            </p:txEl>
                                          </p:spTgt>
                                        </p:tgtEl>
                                      </p:cBhvr>
                                    </p:animEffect>
                                    <p:anim calcmode="lin" valueType="num">
                                      <p:cBhvr>
                                        <p:cTn id="4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
                                            <p:txEl>
                                              <p:pRg st="5" end="5"/>
                                            </p:txEl>
                                          </p:spTgt>
                                        </p:tgtEl>
                                        <p:attrNameLst>
                                          <p:attrName>style.visibility</p:attrName>
                                        </p:attrNameLst>
                                      </p:cBhvr>
                                      <p:to>
                                        <p:strVal val="visible"/>
                                      </p:to>
                                    </p:set>
                                    <p:animEffect transition="in" filter="wipe(down)">
                                      <p:cBhvr>
                                        <p:cTn id="5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TÌM HIỂU VỀ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1341120" y="914400"/>
            <a:ext cx="9738360" cy="5806440"/>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20"/>
              </a:spcBef>
            </a:pPr>
            <a:r>
              <a:rPr lang="en-US" sz="3600" dirty="0">
                <a:effectLst/>
                <a:latin typeface="Times New Roman" panose="02020603050405020304" pitchFamily="18" charset="0"/>
                <a:ea typeface="Times New Roman" panose="02020603050405020304" pitchFamily="18" charset="0"/>
              </a:rPr>
              <a:t> </a:t>
            </a:r>
            <a:r>
              <a:rPr lang="en-US" sz="36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rPr>
              <a:t>Nam</a:t>
            </a:r>
            <a:r>
              <a:rPr lang="en-US" sz="3600" dirty="0">
                <a:solidFill>
                  <a:prstClr val="white"/>
                </a:solidFill>
                <a:latin typeface=".TMC-Ong Do" pitchFamily="2"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châm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từ</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tính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hút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vật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bằng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sắt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thép</a:t>
            </a:r>
            <a:r>
              <a:rPr lang="en-US" sz="3600" dirty="0">
                <a:effectLst/>
                <a:latin typeface="Times New Roman" panose="02020603050405020304" pitchFamily="18" charset="0"/>
                <a:ea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a:p>
            <a:pPr>
              <a:spcBef>
                <a:spcPts val="320"/>
              </a:spcBef>
            </a:pPr>
            <a:r>
              <a:rPr lang="en-US" sz="3600" dirty="0" err="1">
                <a:effectLst/>
                <a:latin typeface="Times New Roman" panose="02020603050405020304" pitchFamily="18" charset="0"/>
                <a:ea typeface="Times New Roman" panose="02020603050405020304" pitchFamily="18" charset="0"/>
              </a:rPr>
              <a:t>Những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nam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châm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từ</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tính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tồn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tại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thời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gian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dài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được</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gọi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là</a:t>
            </a:r>
            <a:r>
              <a:rPr lang="en-US" sz="3600"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nam</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châm</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vĩnh</a:t>
            </a:r>
            <a:r>
              <a:rPr lang="en-US" sz="3600" b="1" i="1" dirty="0">
                <a:effectLst/>
                <a:latin typeface="Times New Roman" panose="02020603050405020304" pitchFamily="18" charset="0"/>
                <a:ea typeface="Times New Roman" panose="02020603050405020304" pitchFamily="18" charset="0"/>
              </a:rPr>
              <a:t> </a:t>
            </a:r>
            <a:r>
              <a:rPr lang="en-US" sz="3600" b="1" i="1" dirty="0" err="1">
                <a:effectLst/>
                <a:latin typeface="Times New Roman" panose="02020603050405020304" pitchFamily="18" charset="0"/>
                <a:ea typeface="Times New Roman" panose="02020603050405020304" pitchFamily="18" charset="0"/>
              </a:rPr>
              <a:t>cửu</a:t>
            </a:r>
            <a:r>
              <a:rPr lang="en-US" sz="3600" b="1" i="1" dirty="0">
                <a:effectLst/>
                <a:latin typeface="Times New Roman" panose="02020603050405020304" pitchFamily="18" charset="0"/>
                <a:ea typeface="Times New Roman" panose="02020603050405020304" pitchFamily="18" charset="0"/>
              </a:rPr>
              <a:t> </a:t>
            </a:r>
            <a:r>
              <a:rPr lang="en-US" sz="3600" i="1" dirty="0">
                <a:effectLst/>
                <a:latin typeface="Times New Roman" panose="02020603050405020304" pitchFamily="18" charset="0"/>
                <a:ea typeface="Times New Roman" panose="02020603050405020304" pitchFamily="18" charset="0"/>
              </a:rPr>
              <a:t>.</a:t>
            </a:r>
            <a:endParaRPr lang="vi-VN" sz="2800" dirty="0">
              <a:effectLst/>
              <a:latin typeface="Times New Roman" panose="02020603050405020304" pitchFamily="18" charset="0"/>
              <a:ea typeface="Times New Roman" panose="02020603050405020304" pitchFamily="18" charset="0"/>
            </a:endParaRPr>
          </a:p>
          <a:p>
            <a:r>
              <a:rPr lang="en-US" sz="3600" dirty="0" err="1">
                <a:effectLst/>
                <a:latin typeface="Times New Roman" panose="02020603050405020304" pitchFamily="18" charset="0"/>
                <a:ea typeface="Times New Roman" panose="02020603050405020304" pitchFamily="18" charset="0"/>
              </a:rPr>
              <a:t>Nếu</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bảo</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quản</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và</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sử</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dụng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nam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châm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không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đúng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cách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thì</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nam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châm</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có</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thể</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mất</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từ</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tính</a:t>
            </a:r>
            <a:r>
              <a:rPr lang="en-US" sz="3600" dirty="0">
                <a:effectLst/>
                <a:latin typeface="Times New Roman" panose="02020603050405020304" pitchFamily="18" charset="0"/>
                <a:ea typeface="Times New Roman" panose="02020603050405020304" pitchFamily="18" charset="0"/>
              </a:rPr>
              <a:t>.</a:t>
            </a:r>
            <a:endParaRPr kumimoji="0" lang="vi-VN"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3787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circle(in)">
                                      <p:cBhvr>
                                        <p:cTn id="16" dur="20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2000"/>
                                        <p:tgtEl>
                                          <p:spTgt spid="5">
                                            <p:txEl>
                                              <p:pRg st="2" end="2"/>
                                            </p:txEl>
                                          </p:spTgt>
                                        </p:tgtEl>
                                      </p:cBhvr>
                                    </p:animEffect>
                                    <p:anim calcmode="lin" valueType="num">
                                      <p:cBhvr>
                                        <p:cTn id="29"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320040" y="1173477"/>
            <a:ext cx="6035039"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455"/>
              </a:spcAft>
            </a:pPr>
            <a:r>
              <a:rPr lang="en-US" sz="5400">
                <a:effectLst/>
                <a:latin typeface="Times New Roman" panose="02020603050405020304" pitchFamily="18" charset="0"/>
                <a:ea typeface="Times New Roman" panose="02020603050405020304" pitchFamily="18" charset="0"/>
              </a:rPr>
              <a:t>Hãy gọi tên các nam châm trong Hình 18.2 dựa theo hình dạng của chúng.</a:t>
            </a:r>
            <a:endParaRPr lang="vi-VN" sz="54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45B1AC1-E2B3-2254-FD77-19556A74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1173478"/>
            <a:ext cx="5318761" cy="5238721"/>
          </a:xfrm>
          <a:prstGeom prst="rect">
            <a:avLst/>
          </a:prstGeom>
        </p:spPr>
      </p:pic>
    </p:spTree>
    <p:extLst>
      <p:ext uri="{BB962C8B-B14F-4D97-AF65-F5344CB8AC3E}">
        <p14:creationId xmlns:p14="http://schemas.microsoft.com/office/powerpoint/2010/main" val="2009743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8314" y="1314542"/>
            <a:ext cx="5685386" cy="4929096"/>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useBgFill="1">
        <p:nvSpPr>
          <p:cNvPr id="18" name="圆角矩形 17"/>
          <p:cNvSpPr/>
          <p:nvPr/>
        </p:nvSpPr>
        <p:spPr>
          <a:xfrm>
            <a:off x="1280563" y="1519476"/>
            <a:ext cx="5348837" cy="4415218"/>
          </a:xfrm>
          <a:prstGeom prst="roundRect">
            <a:avLst>
              <a:gd name="adj" fmla="val 2201"/>
            </a:avLst>
          </a:prstGeom>
          <a:ln>
            <a:no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4703" y="1132865"/>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85998" y="3022775"/>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0" name="文本框 69"/>
          <p:cNvSpPr txBox="1"/>
          <p:nvPr/>
        </p:nvSpPr>
        <p:spPr>
          <a:xfrm>
            <a:off x="1193525" y="3292956"/>
            <a:ext cx="5926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03</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8" name="文本框 77"/>
          <p:cNvSpPr txBox="1"/>
          <p:nvPr/>
        </p:nvSpPr>
        <p:spPr>
          <a:xfrm>
            <a:off x="2387560" y="2446570"/>
            <a:ext cx="4056720" cy="1969770"/>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455"/>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Hãy</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gọi</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tên</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nam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châm</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18.2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dựa</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dạng</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32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5" name="文本框 94"/>
          <p:cNvSpPr txBox="1"/>
          <p:nvPr/>
        </p:nvSpPr>
        <p:spPr>
          <a:xfrm>
            <a:off x="1181916" y="4841346"/>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QUAN</a:t>
            </a:r>
            <a:r>
              <a:rPr kumimoji="0" lang="en-US" altLang="zh-CN" sz="2800" b="1" i="0" u="none" strike="noStrike" kern="1200" cap="none" spc="0" normalizeH="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SÁT HÌNH DẠNG CỦA NAM CHÂM</a:t>
            </a:r>
            <a:endParaRPr kumimoji="0" lang="zh-CN" alt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44" name="Picture 43">
            <a:extLst>
              <a:ext uri="{FF2B5EF4-FFF2-40B4-BE49-F238E27FC236}">
                <a16:creationId xmlns:a16="http://schemas.microsoft.com/office/drawing/2014/main" id="{BC6995B9-3A05-2B9D-FB31-51D89752A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737" y="1132865"/>
            <a:ext cx="5117473" cy="5110774"/>
          </a:xfrm>
          <a:prstGeom prst="rect">
            <a:avLst/>
          </a:prstGeom>
        </p:spPr>
      </p:pic>
    </p:spTree>
    <p:extLst>
      <p:ext uri="{BB962C8B-B14F-4D97-AF65-F5344CB8AC3E}">
        <p14:creationId xmlns:p14="http://schemas.microsoft.com/office/powerpoint/2010/main" val="1691750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300"/>
                                        <p:tgtEl>
                                          <p:spTgt spid="78"/>
                                        </p:tgtEl>
                                      </p:cBhvr>
                                    </p:animEffect>
                                    <p:anim calcmode="lin" valueType="num">
                                      <p:cBhvr>
                                        <p:cTn id="8" dur="300" fill="hold"/>
                                        <p:tgtEl>
                                          <p:spTgt spid="78"/>
                                        </p:tgtEl>
                                        <p:attrNameLst>
                                          <p:attrName>ppt_x</p:attrName>
                                        </p:attrNameLst>
                                      </p:cBhvr>
                                      <p:tavLst>
                                        <p:tav tm="0">
                                          <p:val>
                                            <p:strVal val="#ppt_x"/>
                                          </p:val>
                                        </p:tav>
                                        <p:tav tm="100000">
                                          <p:val>
                                            <p:strVal val="#ppt_x"/>
                                          </p:val>
                                        </p:tav>
                                      </p:tavLst>
                                    </p:anim>
                                    <p:anim calcmode="lin" valueType="num">
                                      <p:cBhvr>
                                        <p:cTn id="9" dur="3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320040" y="1173477"/>
            <a:ext cx="6035039"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455"/>
              </a:spcAft>
            </a:pPr>
            <a:r>
              <a:rPr lang="en-US" sz="4000">
                <a:effectLst/>
                <a:latin typeface="Times New Roman" panose="02020603050405020304" pitchFamily="18" charset="0"/>
                <a:ea typeface="Times New Roman" panose="02020603050405020304" pitchFamily="18" charset="0"/>
              </a:rPr>
              <a:t>Hình 18.2 </a:t>
            </a:r>
          </a:p>
          <a:p>
            <a:pPr algn="just">
              <a:spcAft>
                <a:spcPts val="455"/>
              </a:spcAft>
            </a:pPr>
            <a:r>
              <a:rPr lang="en-US" sz="4000">
                <a:effectLst/>
                <a:latin typeface="Times New Roman" panose="02020603050405020304" pitchFamily="18" charset="0"/>
                <a:ea typeface="Times New Roman" panose="02020603050405020304" pitchFamily="18" charset="0"/>
              </a:rPr>
              <a:t>a). Nam châm thẳng, b). Nam châm hình chữ U, </a:t>
            </a:r>
          </a:p>
          <a:p>
            <a:pPr algn="just">
              <a:spcAft>
                <a:spcPts val="455"/>
              </a:spcAft>
            </a:pPr>
            <a:r>
              <a:rPr lang="en-US" sz="4000">
                <a:latin typeface="Times New Roman" panose="02020603050405020304" pitchFamily="18" charset="0"/>
                <a:ea typeface="Times New Roman" panose="02020603050405020304" pitchFamily="18" charset="0"/>
              </a:rPr>
              <a:t>c). K</a:t>
            </a:r>
            <a:r>
              <a:rPr lang="en-US" sz="4000">
                <a:effectLst/>
                <a:latin typeface="Times New Roman" panose="02020603050405020304" pitchFamily="18" charset="0"/>
                <a:ea typeface="Times New Roman" panose="02020603050405020304" pitchFamily="18" charset="0"/>
              </a:rPr>
              <a:t>im nam châm, </a:t>
            </a:r>
          </a:p>
          <a:p>
            <a:pPr algn="just">
              <a:spcAft>
                <a:spcPts val="455"/>
              </a:spcAft>
            </a:pPr>
            <a:r>
              <a:rPr lang="en-US" sz="4000">
                <a:effectLst/>
                <a:latin typeface="Times New Roman" panose="02020603050405020304" pitchFamily="18" charset="0"/>
                <a:ea typeface="Times New Roman" panose="02020603050405020304" pitchFamily="18" charset="0"/>
              </a:rPr>
              <a:t>d). Nam châm tròn</a:t>
            </a:r>
            <a:endParaRPr lang="vi-VN" sz="400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945B1AC1-E2B3-2254-FD77-19556A74D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199" y="1173478"/>
            <a:ext cx="5318761" cy="5238721"/>
          </a:xfrm>
          <a:prstGeom prst="rect">
            <a:avLst/>
          </a:prstGeom>
        </p:spPr>
      </p:pic>
    </p:spTree>
    <p:extLst>
      <p:ext uri="{BB962C8B-B14F-4D97-AF65-F5344CB8AC3E}">
        <p14:creationId xmlns:p14="http://schemas.microsoft.com/office/powerpoint/2010/main" val="431095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组合 89"/>
          <p:cNvGrpSpPr/>
          <p:nvPr/>
        </p:nvGrpSpPr>
        <p:grpSpPr>
          <a:xfrm>
            <a:off x="1346949" y="4596105"/>
            <a:ext cx="425536" cy="374310"/>
            <a:chOff x="4993868" y="2326869"/>
            <a:chExt cx="2204265" cy="2204265"/>
          </a:xfrm>
          <a:effectLst>
            <a:outerShdw blurRad="292100" dist="114300" dir="2700000" algn="tl" rotWithShape="0">
              <a:prstClr val="black">
                <a:alpha val="25000"/>
              </a:prstClr>
            </a:outerShdw>
          </a:effectLst>
        </p:grpSpPr>
        <p:sp>
          <p:nvSpPr>
            <p:cNvPr id="91"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2"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3"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sp>
        <p:nvSpPr>
          <p:cNvPr id="135" name="椭圆 134"/>
          <p:cNvSpPr>
            <a:spLocks noChangeAspect="1"/>
          </p:cNvSpPr>
          <p:nvPr/>
        </p:nvSpPr>
        <p:spPr>
          <a:xfrm>
            <a:off x="1279418"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椭圆 136"/>
          <p:cNvSpPr>
            <a:spLocks noChangeAspect="1"/>
          </p:cNvSpPr>
          <p:nvPr/>
        </p:nvSpPr>
        <p:spPr>
          <a:xfrm>
            <a:off x="1488708"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2037911" y="3961824"/>
            <a:ext cx="320769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椭圆 138"/>
          <p:cNvSpPr>
            <a:spLocks noChangeAspect="1"/>
          </p:cNvSpPr>
          <p:nvPr/>
        </p:nvSpPr>
        <p:spPr>
          <a:xfrm>
            <a:off x="1635212"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1831865" y="4111882"/>
            <a:ext cx="859817" cy="730508"/>
          </a:xfrm>
          <a:prstGeom prst="rect">
            <a:avLst/>
          </a:prstGeom>
          <a:noFill/>
        </p:spPr>
        <p:txBody>
          <a:bodyPr wrap="square" rtlCol="0">
            <a:spAutoFit/>
          </a:bodyPr>
          <a:lstStyle/>
          <a:p>
            <a:r>
              <a:rPr lang="en-US" altLang="zh-CN" sz="4000" dirty="0">
                <a:solidFill>
                  <a:srgbClr val="0070C0"/>
                </a:solidFill>
                <a:latin typeface="Impact" panose="020B0806030902050204" pitchFamily="34" charset="0"/>
              </a:rPr>
              <a:t>03</a:t>
            </a:r>
            <a:endParaRPr lang="zh-CN" altLang="en-US" sz="4000" dirty="0">
              <a:solidFill>
                <a:srgbClr val="0070C0"/>
              </a:solidFill>
              <a:latin typeface="Impact" panose="020B0806030902050204" pitchFamily="34" charset="0"/>
            </a:endParaRPr>
          </a:p>
        </p:txBody>
      </p:sp>
      <p:sp>
        <p:nvSpPr>
          <p:cNvPr id="141" name="文本框 140"/>
          <p:cNvSpPr txBox="1"/>
          <p:nvPr/>
        </p:nvSpPr>
        <p:spPr>
          <a:xfrm>
            <a:off x="2772218" y="4240057"/>
            <a:ext cx="2473385" cy="523220"/>
          </a:xfrm>
          <a:prstGeom prst="rect">
            <a:avLst/>
          </a:prstGeom>
          <a:noFill/>
        </p:spPr>
        <p:txBody>
          <a:bodyPr wrap="square" rtlCol="0">
            <a:spAutoFit/>
          </a:bodyPr>
          <a:lstStyle/>
          <a:p>
            <a:r>
              <a:rPr lang="en-US" altLang="zh-CN"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28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2" name="椭圆 141"/>
          <p:cNvSpPr>
            <a:spLocks noChangeAspect="1"/>
          </p:cNvSpPr>
          <p:nvPr/>
        </p:nvSpPr>
        <p:spPr>
          <a:xfrm>
            <a:off x="5788542" y="365582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a:spLocks noChangeAspect="1"/>
          </p:cNvSpPr>
          <p:nvPr/>
        </p:nvSpPr>
        <p:spPr>
          <a:xfrm>
            <a:off x="5788542" y="3655825"/>
            <a:ext cx="1955552" cy="1671770"/>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a:spLocks noChangeAspect="1"/>
          </p:cNvSpPr>
          <p:nvPr/>
        </p:nvSpPr>
        <p:spPr>
          <a:xfrm>
            <a:off x="5997832" y="383582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任意多边形 144"/>
          <p:cNvSpPr/>
          <p:nvPr/>
        </p:nvSpPr>
        <p:spPr>
          <a:xfrm>
            <a:off x="6620300" y="3961824"/>
            <a:ext cx="3666700"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a:spLocks noChangeAspect="1"/>
          </p:cNvSpPr>
          <p:nvPr/>
        </p:nvSpPr>
        <p:spPr>
          <a:xfrm>
            <a:off x="6144336" y="396182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文本框 146"/>
          <p:cNvSpPr txBox="1"/>
          <p:nvPr/>
        </p:nvSpPr>
        <p:spPr>
          <a:xfrm>
            <a:off x="6341807" y="4111882"/>
            <a:ext cx="841011" cy="730508"/>
          </a:xfrm>
          <a:prstGeom prst="rect">
            <a:avLst/>
          </a:prstGeom>
          <a:noFill/>
        </p:spPr>
        <p:txBody>
          <a:bodyPr wrap="square" rtlCol="0">
            <a:spAutoFit/>
          </a:bodyPr>
          <a:lstStyle/>
          <a:p>
            <a:r>
              <a:rPr lang="en-US" altLang="zh-CN" sz="4000" dirty="0">
                <a:solidFill>
                  <a:schemeClr val="accent6">
                    <a:lumMod val="75000"/>
                  </a:schemeClr>
                </a:solidFill>
                <a:latin typeface="Impact" panose="020B0806030902050204" pitchFamily="34" charset="0"/>
              </a:rPr>
              <a:t>04</a:t>
            </a:r>
            <a:endParaRPr lang="zh-CN" altLang="en-US" sz="4000" dirty="0">
              <a:solidFill>
                <a:schemeClr val="accent6">
                  <a:lumMod val="75000"/>
                </a:schemeClr>
              </a:solidFill>
              <a:latin typeface="Impact" panose="020B0806030902050204" pitchFamily="34" charset="0"/>
            </a:endParaRPr>
          </a:p>
        </p:txBody>
      </p:sp>
      <p:sp>
        <p:nvSpPr>
          <p:cNvPr id="148" name="文本框 147"/>
          <p:cNvSpPr txBox="1"/>
          <p:nvPr/>
        </p:nvSpPr>
        <p:spPr>
          <a:xfrm>
            <a:off x="7281342" y="4240057"/>
            <a:ext cx="2473385" cy="523220"/>
          </a:xfrm>
          <a:prstGeom prst="rect">
            <a:avLst/>
          </a:prstGeom>
          <a:noFill/>
        </p:spPr>
        <p:txBody>
          <a:bodyPr wrap="square" rtlCol="0">
            <a:spAutoFit/>
          </a:bodyPr>
          <a:lstStyle/>
          <a:p>
            <a:r>
              <a:rPr lang="en-US" altLang="zh-CN"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2800" b="1"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9" name="椭圆 148"/>
          <p:cNvSpPr>
            <a:spLocks noChangeAspect="1"/>
          </p:cNvSpPr>
          <p:nvPr/>
        </p:nvSpPr>
        <p:spPr>
          <a:xfrm>
            <a:off x="1279418"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p:cNvSpPr>
            <a:spLocks noChangeAspect="1"/>
          </p:cNvSpPr>
          <p:nvPr/>
        </p:nvSpPr>
        <p:spPr>
          <a:xfrm>
            <a:off x="1279418" y="1431645"/>
            <a:ext cx="1955552" cy="167177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p:cNvSpPr>
            <a:spLocks noChangeAspect="1"/>
          </p:cNvSpPr>
          <p:nvPr/>
        </p:nvSpPr>
        <p:spPr>
          <a:xfrm>
            <a:off x="1488708"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2037911" y="1737645"/>
            <a:ext cx="3207692" cy="1031404"/>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p:cNvSpPr>
            <a:spLocks noChangeAspect="1"/>
          </p:cNvSpPr>
          <p:nvPr/>
        </p:nvSpPr>
        <p:spPr>
          <a:xfrm>
            <a:off x="1635212"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文本框 153"/>
          <p:cNvSpPr txBox="1"/>
          <p:nvPr/>
        </p:nvSpPr>
        <p:spPr>
          <a:xfrm>
            <a:off x="1835785" y="1887702"/>
            <a:ext cx="769549" cy="730508"/>
          </a:xfrm>
          <a:prstGeom prst="rect">
            <a:avLst/>
          </a:prstGeom>
          <a:noFill/>
        </p:spPr>
        <p:txBody>
          <a:bodyPr wrap="square" rtlCol="0">
            <a:spAutoFit/>
          </a:bodyPr>
          <a:lstStyle/>
          <a:p>
            <a:r>
              <a:rPr lang="en-US" altLang="zh-CN" sz="4000" dirty="0">
                <a:solidFill>
                  <a:schemeClr val="accent2"/>
                </a:solidFill>
                <a:latin typeface="Impact" panose="020B0806030902050204" pitchFamily="34" charset="0"/>
              </a:rPr>
              <a:t>01</a:t>
            </a:r>
            <a:endParaRPr lang="zh-CN" altLang="en-US" sz="4000" dirty="0">
              <a:solidFill>
                <a:schemeClr val="accent2"/>
              </a:solidFill>
              <a:latin typeface="Impact" panose="020B0806030902050204" pitchFamily="34" charset="0"/>
            </a:endParaRPr>
          </a:p>
        </p:txBody>
      </p:sp>
      <p:sp>
        <p:nvSpPr>
          <p:cNvPr id="155" name="文本框 154"/>
          <p:cNvSpPr txBox="1"/>
          <p:nvPr/>
        </p:nvSpPr>
        <p:spPr>
          <a:xfrm>
            <a:off x="2733764" y="2015878"/>
            <a:ext cx="2371833" cy="523220"/>
          </a:xfrm>
          <a:prstGeom prst="rect">
            <a:avLst/>
          </a:prstGeom>
          <a:noFill/>
        </p:spPr>
        <p:txBody>
          <a:bodyPr wrap="square" rtlCol="0">
            <a:spAutoFit/>
          </a:bodyPr>
          <a:lstStyle/>
          <a:p>
            <a:r>
              <a:rPr lang="en-US" altLang="zh-CN"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2800" b="1"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6" name="椭圆 155"/>
          <p:cNvSpPr>
            <a:spLocks noChangeAspect="1"/>
          </p:cNvSpPr>
          <p:nvPr/>
        </p:nvSpPr>
        <p:spPr>
          <a:xfrm>
            <a:off x="5788542" y="1431645"/>
            <a:ext cx="1955552" cy="167177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a:spLocks noChangeAspect="1"/>
          </p:cNvSpPr>
          <p:nvPr/>
        </p:nvSpPr>
        <p:spPr>
          <a:xfrm>
            <a:off x="5788542" y="1431645"/>
            <a:ext cx="1955552" cy="1671770"/>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a:spLocks noChangeAspect="1"/>
          </p:cNvSpPr>
          <p:nvPr/>
        </p:nvSpPr>
        <p:spPr>
          <a:xfrm>
            <a:off x="5997832" y="1611645"/>
            <a:ext cx="1520985" cy="1300266"/>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任意多边形 158"/>
          <p:cNvSpPr/>
          <p:nvPr/>
        </p:nvSpPr>
        <p:spPr>
          <a:xfrm>
            <a:off x="6620300" y="1729108"/>
            <a:ext cx="5185652" cy="1040213"/>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a:spLocks noChangeAspect="1"/>
          </p:cNvSpPr>
          <p:nvPr/>
        </p:nvSpPr>
        <p:spPr>
          <a:xfrm>
            <a:off x="6144336" y="1737644"/>
            <a:ext cx="1216788" cy="1040213"/>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文本框 160"/>
          <p:cNvSpPr txBox="1"/>
          <p:nvPr/>
        </p:nvSpPr>
        <p:spPr>
          <a:xfrm>
            <a:off x="6341724" y="1887702"/>
            <a:ext cx="842892" cy="730508"/>
          </a:xfrm>
          <a:prstGeom prst="rect">
            <a:avLst/>
          </a:prstGeom>
          <a:noFill/>
        </p:spPr>
        <p:txBody>
          <a:bodyPr wrap="square" rtlCol="0">
            <a:spAutoFit/>
          </a:bodyPr>
          <a:lstStyle/>
          <a:p>
            <a:r>
              <a:rPr lang="en-US" altLang="zh-CN" sz="4000" dirty="0">
                <a:solidFill>
                  <a:schemeClr val="accent3">
                    <a:lumMod val="75000"/>
                  </a:schemeClr>
                </a:solidFill>
                <a:latin typeface="Impact" panose="020B0806030902050204" pitchFamily="34" charset="0"/>
              </a:rPr>
              <a:t>02</a:t>
            </a:r>
            <a:endParaRPr lang="zh-CN" altLang="en-US" sz="4000" dirty="0">
              <a:solidFill>
                <a:schemeClr val="accent3">
                  <a:lumMod val="75000"/>
                </a:schemeClr>
              </a:solidFill>
              <a:latin typeface="Impact" panose="020B0806030902050204" pitchFamily="34" charset="0"/>
            </a:endParaRPr>
          </a:p>
        </p:txBody>
      </p:sp>
      <p:sp>
        <p:nvSpPr>
          <p:cNvPr id="162" name="文本框 161"/>
          <p:cNvSpPr txBox="1"/>
          <p:nvPr/>
        </p:nvSpPr>
        <p:spPr>
          <a:xfrm>
            <a:off x="7067022" y="2015877"/>
            <a:ext cx="4738930" cy="523220"/>
          </a:xfrm>
          <a:prstGeom prst="rect">
            <a:avLst/>
          </a:prstGeom>
          <a:noFill/>
        </p:spPr>
        <p:txBody>
          <a:bodyPr wrap="square" rtlCol="0">
            <a:spAutoFit/>
          </a:bodyPr>
          <a:lstStyle/>
          <a:p>
            <a:r>
              <a:rPr lang="en-US" altLang="zh-CN"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2800" b="1" dirty="0">
              <a:solidFill>
                <a:schemeClr val="accent3">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6"/>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518160" y="1173477"/>
            <a:ext cx="11155680"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20"/>
              </a:spcBef>
            </a:pPr>
            <a:r>
              <a:rPr kumimoji="0" lang="en-US" sz="4800" b="0" i="1"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4800" b="1" i="1"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luận</a:t>
            </a:r>
            <a:r>
              <a:rPr kumimoji="0" lang="en-US" sz="4800" b="0" i="0"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a:spcBef>
                <a:spcPts val="320"/>
              </a:spcBef>
            </a:pPr>
            <a:r>
              <a:rPr lang="en-US" sz="4800" spc="-20" dirty="0">
                <a:effectLst/>
                <a:latin typeface="Times New Roman" panose="02020603050405020304" pitchFamily="18" charset="0"/>
                <a:ea typeface="Times New Roman" panose="02020603050405020304" pitchFamily="18" charset="0"/>
              </a:rPr>
              <a:t>Nam </a:t>
            </a:r>
            <a:r>
              <a:rPr lang="en-US" sz="4800" spc="-20" dirty="0" err="1">
                <a:effectLst/>
                <a:latin typeface="Times New Roman" panose="02020603050405020304" pitchFamily="18" charset="0"/>
                <a:ea typeface="Times New Roman" panose="02020603050405020304" pitchFamily="18" charset="0"/>
              </a:rPr>
              <a:t>châm</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là</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những</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vật</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có</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từ</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tính</a:t>
            </a:r>
            <a:r>
              <a:rPr lang="en-US" sz="4800" spc="-20" dirty="0">
                <a:effectLst/>
                <a:latin typeface="Times New Roman" panose="02020603050405020304" pitchFamily="18" charset="0"/>
                <a:ea typeface="Times New Roman" panose="02020603050405020304" pitchFamily="18" charset="0"/>
              </a:rPr>
              <a:t>.</a:t>
            </a:r>
            <a:endParaRPr lang="vi-VN" sz="4800" dirty="0">
              <a:effectLst/>
              <a:latin typeface="Times New Roman" panose="02020603050405020304" pitchFamily="18" charset="0"/>
              <a:ea typeface="Times New Roman" panose="02020603050405020304" pitchFamily="18" charset="0"/>
            </a:endParaRPr>
          </a:p>
          <a:p>
            <a:pPr>
              <a:spcBef>
                <a:spcPts val="320"/>
              </a:spcBef>
            </a:pPr>
            <a:r>
              <a:rPr lang="en-US" sz="4800" spc="-20" dirty="0" err="1">
                <a:effectLst/>
                <a:latin typeface="Times New Roman" panose="02020603050405020304" pitchFamily="18" charset="0"/>
                <a:ea typeface="Times New Roman" panose="02020603050405020304" pitchFamily="18" charset="0"/>
              </a:rPr>
              <a:t>Những</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nam</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châm</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có</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từ</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tính</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tồn</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tại</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lâu</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dài</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được</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gọi</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là</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nam</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châm</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vĩnh</a:t>
            </a:r>
            <a:r>
              <a:rPr lang="en-US" sz="4800" spc="-20" dirty="0">
                <a:effectLst/>
                <a:latin typeface="Times New Roman" panose="02020603050405020304" pitchFamily="18" charset="0"/>
                <a:ea typeface="Times New Roman" panose="02020603050405020304" pitchFamily="18" charset="0"/>
              </a:rPr>
              <a:t> </a:t>
            </a:r>
            <a:r>
              <a:rPr lang="en-US" sz="4800" spc="-20" dirty="0" err="1">
                <a:effectLst/>
                <a:latin typeface="Times New Roman" panose="02020603050405020304" pitchFamily="18" charset="0"/>
                <a:ea typeface="Times New Roman" panose="02020603050405020304" pitchFamily="18" charset="0"/>
              </a:rPr>
              <a:t>cửu</a:t>
            </a:r>
            <a:endParaRPr lang="vi-VN" sz="48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455"/>
              </a:spcAft>
              <a:buClrTx/>
              <a:buSzTx/>
              <a:buFontTx/>
              <a:buNone/>
              <a:tabLst/>
              <a:defRPr/>
            </a:pP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35851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2000"/>
                                        <p:tgtEl>
                                          <p:spTgt spid="5">
                                            <p:txEl>
                                              <p:pRg st="1" end="1"/>
                                            </p:txEl>
                                          </p:spTgt>
                                        </p:tgtEl>
                                      </p:cBhvr>
                                    </p:animEffect>
                                    <p:anim calcmode="lin" valueType="num">
                                      <p:cBhvr>
                                        <p:cTn id="13"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文本框 112"/>
          <p:cNvSpPr txBox="1"/>
          <p:nvPr/>
        </p:nvSpPr>
        <p:spPr>
          <a:xfrm>
            <a:off x="1962473" y="1122542"/>
            <a:ext cx="8527442" cy="1200329"/>
          </a:xfrm>
          <a:prstGeom prst="rect">
            <a:avLst/>
          </a:prstGeom>
          <a:noFill/>
        </p:spPr>
        <p:txBody>
          <a:bodyPr wrap="square" rtlCol="0">
            <a:spAutoFit/>
          </a:bodyPr>
          <a:lstStyle/>
          <a:p>
            <a:pPr algn="ctr"/>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2. TÁC DỤNG CỦA NAM CHÂM LÊN CÁC VẬT LIỆU KHÁC NHAU</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6" name="文本框 145"/>
          <p:cNvSpPr txBox="1"/>
          <p:nvPr/>
        </p:nvSpPr>
        <p:spPr>
          <a:xfrm>
            <a:off x="2387635" y="2551837"/>
            <a:ext cx="6468689" cy="1754326"/>
          </a:xfrm>
          <a:prstGeom prst="rect">
            <a:avLst/>
          </a:prstGeom>
          <a:noFill/>
        </p:spPr>
        <p:txBody>
          <a:bodyPr wrap="square" rtlCol="0">
            <a:spAutoFit/>
          </a:bodyPr>
          <a:lstStyle/>
          <a:p>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Thí</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nghiệm</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khảo</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sát</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tác</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dụng</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nam</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châm</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lên</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vật</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liệu</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khác</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rPr>
              <a:t>nhau</a:t>
            </a:r>
            <a:endPar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113">
                                            <p:txEl>
                                              <p:pRg st="0" end="0"/>
                                            </p:txEl>
                                          </p:spTgt>
                                        </p:tgtEl>
                                        <p:attrNameLst>
                                          <p:attrName>style.visibility</p:attrName>
                                        </p:attrNameLst>
                                      </p:cBhvr>
                                      <p:to>
                                        <p:strVal val="visible"/>
                                      </p:to>
                                    </p:set>
                                    <p:anim calcmode="lin" valueType="num">
                                      <p:cBhvr>
                                        <p:cTn id="7" dur="500" fill="hold"/>
                                        <p:tgtEl>
                                          <p:spTgt spid="1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46"/>
                                        </p:tgtEl>
                                        <p:attrNameLst>
                                          <p:attrName>style.visibility</p:attrName>
                                        </p:attrNameLst>
                                      </p:cBhvr>
                                      <p:to>
                                        <p:strVal val="visible"/>
                                      </p:to>
                                    </p:set>
                                    <p:anim calcmode="lin" valueType="num">
                                      <p:cBhvr>
                                        <p:cTn id="16" dur="300" fill="hold"/>
                                        <p:tgtEl>
                                          <p:spTgt spid="146"/>
                                        </p:tgtEl>
                                        <p:attrNameLst>
                                          <p:attrName>ppt_x</p:attrName>
                                        </p:attrNameLst>
                                      </p:cBhvr>
                                      <p:tavLst>
                                        <p:tav tm="0">
                                          <p:val>
                                            <p:strVal val="#ppt_x"/>
                                          </p:val>
                                        </p:tav>
                                        <p:tav tm="50000">
                                          <p:val>
                                            <p:strVal val="#ppt_x+.1"/>
                                          </p:val>
                                        </p:tav>
                                        <p:tav tm="100000">
                                          <p:val>
                                            <p:strVal val="#ppt_x"/>
                                          </p:val>
                                        </p:tav>
                                      </p:tavLst>
                                    </p:anim>
                                    <p:anim calcmode="lin" valueType="num">
                                      <p:cBhvr>
                                        <p:cTn id="17" dur="300" fill="hold"/>
                                        <p:tgtEl>
                                          <p:spTgt spid="146"/>
                                        </p:tgtEl>
                                        <p:attrNameLst>
                                          <p:attrName>ppt_y</p:attrName>
                                        </p:attrNameLst>
                                      </p:cBhvr>
                                      <p:tavLst>
                                        <p:tav tm="0">
                                          <p:val>
                                            <p:strVal val="#ppt_y"/>
                                          </p:val>
                                        </p:tav>
                                        <p:tav tm="100000">
                                          <p:val>
                                            <p:strVal val="#ppt_y"/>
                                          </p:val>
                                        </p:tav>
                                      </p:tavLst>
                                    </p:anim>
                                    <p:anim calcmode="lin" valueType="num">
                                      <p:cBhvr>
                                        <p:cTn id="18" dur="300" fill="hold"/>
                                        <p:tgtEl>
                                          <p:spTgt spid="146"/>
                                        </p:tgtEl>
                                        <p:attrNameLst>
                                          <p:attrName>ppt_h</p:attrName>
                                        </p:attrNameLst>
                                      </p:cBhvr>
                                      <p:tavLst>
                                        <p:tav tm="0">
                                          <p:val>
                                            <p:strVal val="#ppt_h/10"/>
                                          </p:val>
                                        </p:tav>
                                        <p:tav tm="50000">
                                          <p:val>
                                            <p:strVal val="#ppt_h+.01"/>
                                          </p:val>
                                        </p:tav>
                                        <p:tav tm="100000">
                                          <p:val>
                                            <p:strVal val="#ppt_h"/>
                                          </p:val>
                                        </p:tav>
                                      </p:tavLst>
                                    </p:anim>
                                    <p:anim calcmode="lin" valueType="num">
                                      <p:cBhvr>
                                        <p:cTn id="19" dur="300" fill="hold"/>
                                        <p:tgtEl>
                                          <p:spTgt spid="14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300" tmFilter="0,0; .5, 1; 1, 1"/>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29265" y="1683547"/>
            <a:ext cx="10113666" cy="4929096"/>
          </a:xfrm>
          <a:prstGeom prst="roundRect">
            <a:avLst>
              <a:gd name="adj" fmla="val 5421"/>
            </a:avLst>
          </a:prstGeom>
          <a:solidFill>
            <a:srgbClr val="FF0000"/>
          </a:soli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165439" y="1663289"/>
            <a:ext cx="2675041" cy="443287"/>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solidFill>
                    <a:prstClr val="white"/>
                  </a:solidFill>
                </a:endParaRPr>
              </a:p>
            </p:txBody>
          </p:sp>
        </p:grpSp>
      </p:grpSp>
      <p:sp>
        <p:nvSpPr>
          <p:cNvPr id="78" name="文本框 77"/>
          <p:cNvSpPr txBox="1"/>
          <p:nvPr/>
        </p:nvSpPr>
        <p:spPr>
          <a:xfrm>
            <a:off x="2471681" y="1897977"/>
            <a:ext cx="3972597" cy="369332"/>
          </a:xfrm>
          <a:prstGeom prst="rect">
            <a:avLst/>
          </a:prstGeom>
          <a:noFill/>
        </p:spPr>
        <p:txBody>
          <a:bodyPr wrap="square" lIns="0" tIns="0" rIns="0" bIns="0" rtlCol="0">
            <a:spAutoFit/>
          </a:bodyPr>
          <a:lstStyle/>
          <a:p>
            <a:pPr algn="just">
              <a:spcAft>
                <a:spcPts val="455"/>
              </a:spcAft>
            </a:pPr>
            <a:r>
              <a:rPr lang="en-US" sz="2400" b="1" i="1">
                <a:latin typeface="Times New Roman" panose="02020603050405020304" pitchFamily="18" charset="0"/>
                <a:ea typeface="Times New Roman" panose="02020603050405020304" pitchFamily="18" charset="0"/>
              </a:rPr>
              <a:t> </a:t>
            </a:r>
            <a:endParaRPr lang="vi-VN">
              <a:latin typeface="Times New Roman" panose="02020603050405020304" pitchFamily="18" charset="0"/>
              <a:ea typeface="Times New Roman" panose="02020603050405020304" pitchFamily="18" charset="0"/>
            </a:endParaRPr>
          </a:p>
        </p:txBody>
      </p:sp>
      <p:sp>
        <p:nvSpPr>
          <p:cNvPr id="80" name="文本框 79"/>
          <p:cNvSpPr txBox="1"/>
          <p:nvPr/>
        </p:nvSpPr>
        <p:spPr>
          <a:xfrm>
            <a:off x="2279788" y="2290560"/>
            <a:ext cx="8290861" cy="3693319"/>
          </a:xfrm>
          <a:prstGeom prst="rect">
            <a:avLst/>
          </a:prstGeom>
          <a:noFill/>
        </p:spPr>
        <p:txBody>
          <a:bodyPr wrap="square" lIns="0" tIns="0" rIns="0" bIns="0" rtlCol="0">
            <a:spAutoFit/>
          </a:bodyPr>
          <a:lstStyle/>
          <a:p>
            <a:pPr algn="just">
              <a:spcAft>
                <a:spcPts val="455"/>
              </a:spcAft>
            </a:pPr>
            <a:r>
              <a:rPr lang="vi-VN" sz="4800" dirty="0">
                <a:solidFill>
                  <a:schemeClr val="bg1"/>
                </a:solidFill>
                <a:latin typeface="Times New Roman" panose="02020603050405020304" pitchFamily="18" charset="0"/>
                <a:ea typeface="Times New Roman" panose="02020603050405020304" pitchFamily="18" charset="0"/>
              </a:rPr>
              <a:t>4. </a:t>
            </a:r>
            <a:r>
              <a:rPr lang="en-US" sz="4800" dirty="0">
                <a:solidFill>
                  <a:schemeClr val="bg1"/>
                </a:solidFill>
                <a:latin typeface="Times New Roman" panose="02020603050405020304" pitchFamily="18" charset="0"/>
                <a:ea typeface="Times New Roman" panose="02020603050405020304" pitchFamily="18" charset="0"/>
              </a:rPr>
              <a:t>Quan </a:t>
            </a:r>
            <a:r>
              <a:rPr lang="en-US" sz="4800" dirty="0" err="1">
                <a:solidFill>
                  <a:schemeClr val="bg1"/>
                </a:solidFill>
                <a:latin typeface="Times New Roman" panose="02020603050405020304" pitchFamily="18" charset="0"/>
                <a:ea typeface="Times New Roman" panose="02020603050405020304" pitchFamily="18" charset="0"/>
              </a:rPr>
              <a:t>sát</a:t>
            </a:r>
            <a:r>
              <a:rPr lang="vi-VN" sz="4800" dirty="0">
                <a:solidFill>
                  <a:schemeClr val="bg1"/>
                </a:solidFill>
                <a:latin typeface="Times New Roman" panose="02020603050405020304" pitchFamily="18" charset="0"/>
                <a:ea typeface="Times New Roman" panose="02020603050405020304" pitchFamily="18" charset="0"/>
              </a:rPr>
              <a:t> Bảng 18.1, em hãy chỉ ra những vật liệu có tương tác với nam châm. Có phải các vật làm từ kim loại đ</a:t>
            </a:r>
            <a:r>
              <a:rPr lang="en-US" sz="4800" dirty="0">
                <a:solidFill>
                  <a:schemeClr val="bg1"/>
                </a:solidFill>
                <a:latin typeface="Times New Roman" panose="02020603050405020304" pitchFamily="18" charset="0"/>
                <a:ea typeface="Times New Roman" panose="02020603050405020304" pitchFamily="18" charset="0"/>
              </a:rPr>
              <a:t>ề</a:t>
            </a:r>
            <a:r>
              <a:rPr lang="vi-VN" sz="4800" dirty="0">
                <a:solidFill>
                  <a:schemeClr val="bg1"/>
                </a:solidFill>
                <a:latin typeface="Times New Roman" panose="02020603050405020304" pitchFamily="18" charset="0"/>
                <a:ea typeface="Times New Roman" panose="02020603050405020304" pitchFamily="18" charset="0"/>
              </a:rPr>
              <a:t>u tương tác với nam châm, Bảng 18.1</a:t>
            </a:r>
            <a:r>
              <a:rPr lang="en-US" sz="4800" dirty="0">
                <a:solidFill>
                  <a:schemeClr val="bg1"/>
                </a:solidFill>
                <a:latin typeface="Times New Roman" panose="02020603050405020304" pitchFamily="18" charset="0"/>
                <a:ea typeface="Times New Roman" panose="02020603050405020304" pitchFamily="18" charset="0"/>
              </a:rPr>
              <a:t>. </a:t>
            </a:r>
            <a:endParaRPr lang="vi-VN" sz="4800" dirty="0">
              <a:solidFill>
                <a:schemeClr val="bg1"/>
              </a:solidFill>
              <a:latin typeface="Times New Roman" panose="02020603050405020304" pitchFamily="18" charset="0"/>
              <a:ea typeface="Times New Roman" panose="02020603050405020304" pitchFamily="18" charset="0"/>
            </a:endParaRPr>
          </a:p>
        </p:txBody>
      </p:sp>
      <p:sp>
        <p:nvSpPr>
          <p:cNvPr id="94" name="任意多边形 93"/>
          <p:cNvSpPr/>
          <p:nvPr/>
        </p:nvSpPr>
        <p:spPr>
          <a:xfrm>
            <a:off x="701930" y="3554568"/>
            <a:ext cx="1448748" cy="1135989"/>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0099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400"/>
          </a:p>
        </p:txBody>
      </p:sp>
      <p:sp>
        <p:nvSpPr>
          <p:cNvPr id="95" name="文本框 94"/>
          <p:cNvSpPr txBox="1"/>
          <p:nvPr/>
        </p:nvSpPr>
        <p:spPr>
          <a:xfrm>
            <a:off x="968081" y="3798221"/>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04</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68" name="标题占位符 1"/>
          <p:cNvSpPr txBox="1"/>
          <p:nvPr/>
        </p:nvSpPr>
        <p:spPr>
          <a:xfrm>
            <a:off x="1478281" y="449986"/>
            <a:ext cx="9732575" cy="1139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200" b="1" dirty="0">
                <a:solidFill>
                  <a:schemeClr val="accent2"/>
                </a:solidFill>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 KHÁC NHAU</a:t>
            </a:r>
            <a:endParaRPr lang="zh-CN" altLang="en-US" sz="3200" b="1" dirty="0">
              <a:solidFill>
                <a:schemeClr val="accent2"/>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7981090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1" y="198121"/>
            <a:ext cx="9732575" cy="1260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200" b="1" i="0" u="none" strike="noStrike" kern="1200" cap="none" spc="0" normalizeH="0" baseline="0" noProof="0" dirty="0">
                <a:ln>
                  <a:noFill/>
                </a:ln>
                <a:solidFill>
                  <a:srgbClr val="FF33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 KHÁC NHAU</a:t>
            </a:r>
            <a:endParaRPr kumimoji="0" lang="zh-CN"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graphicFrame>
        <p:nvGraphicFramePr>
          <p:cNvPr id="2" name="Table 3">
            <a:extLst>
              <a:ext uri="{FF2B5EF4-FFF2-40B4-BE49-F238E27FC236}">
                <a16:creationId xmlns:a16="http://schemas.microsoft.com/office/drawing/2014/main" id="{847EBD03-F796-83FD-D8F5-114F6CC25BF2}"/>
              </a:ext>
            </a:extLst>
          </p:cNvPr>
          <p:cNvGraphicFramePr>
            <a:graphicFrameLocks noGrp="1"/>
          </p:cNvGraphicFramePr>
          <p:nvPr>
            <p:extLst>
              <p:ext uri="{D42A27DB-BD31-4B8C-83A1-F6EECF244321}">
                <p14:modId xmlns:p14="http://schemas.microsoft.com/office/powerpoint/2010/main" val="3550777085"/>
              </p:ext>
            </p:extLst>
          </p:nvPr>
        </p:nvGraphicFramePr>
        <p:xfrm>
          <a:off x="563880" y="2176240"/>
          <a:ext cx="11064240" cy="4206237"/>
        </p:xfrm>
        <a:graphic>
          <a:graphicData uri="http://schemas.openxmlformats.org/drawingml/2006/table">
            <a:tbl>
              <a:tblPr firstRow="1" bandRow="1">
                <a:tableStyleId>{5C22544A-7EE6-4342-B048-85BDC9FD1C3A}</a:tableStyleId>
              </a:tblPr>
              <a:tblGrid>
                <a:gridCol w="2665229">
                  <a:extLst>
                    <a:ext uri="{9D8B030D-6E8A-4147-A177-3AD203B41FA5}">
                      <a16:colId xmlns:a16="http://schemas.microsoft.com/office/drawing/2014/main" val="1002457801"/>
                    </a:ext>
                  </a:extLst>
                </a:gridCol>
                <a:gridCol w="2841666">
                  <a:extLst>
                    <a:ext uri="{9D8B030D-6E8A-4147-A177-3AD203B41FA5}">
                      <a16:colId xmlns:a16="http://schemas.microsoft.com/office/drawing/2014/main" val="3304985334"/>
                    </a:ext>
                  </a:extLst>
                </a:gridCol>
                <a:gridCol w="2757675">
                  <a:extLst>
                    <a:ext uri="{9D8B030D-6E8A-4147-A177-3AD203B41FA5}">
                      <a16:colId xmlns:a16="http://schemas.microsoft.com/office/drawing/2014/main" val="1410250076"/>
                    </a:ext>
                  </a:extLst>
                </a:gridCol>
                <a:gridCol w="2799670">
                  <a:extLst>
                    <a:ext uri="{9D8B030D-6E8A-4147-A177-3AD203B41FA5}">
                      <a16:colId xmlns:a16="http://schemas.microsoft.com/office/drawing/2014/main" val="2867862136"/>
                    </a:ext>
                  </a:extLst>
                </a:gridCol>
              </a:tblGrid>
              <a:tr h="600891">
                <a:tc rowSpan="2">
                  <a:txBody>
                    <a:bodyPr/>
                    <a:lstStyle/>
                    <a:p>
                      <a:pPr algn="ctr"/>
                      <a:r>
                        <a:rPr lang="en-US" sz="3200" b="1">
                          <a:solidFill>
                            <a:schemeClr val="bg1"/>
                          </a:solidFill>
                          <a:latin typeface="Times New Roman" panose="02020603050405020304" pitchFamily="18" charset="0"/>
                          <a:cs typeface="Times New Roman" panose="02020603050405020304" pitchFamily="18" charset="0"/>
                        </a:rPr>
                        <a:t>Vật dụng</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rowSpan="2">
                  <a:txBody>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Vật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liệu</a:t>
                      </a: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gridSpan="2">
                  <a:txBody>
                    <a:bodyPr/>
                    <a:lstStyle/>
                    <a:p>
                      <a:pPr algn="ctr"/>
                      <a:r>
                        <a:rPr lang="en-US" sz="3200" b="1">
                          <a:solidFill>
                            <a:schemeClr val="bg1"/>
                          </a:solidFill>
                          <a:latin typeface="Times New Roman" panose="02020603050405020304" pitchFamily="18" charset="0"/>
                          <a:cs typeface="Times New Roman" panose="02020603050405020304" pitchFamily="18" charset="0"/>
                        </a:rPr>
                        <a:t>Tương tác với nam châm</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hMerge="1">
                  <a:txBody>
                    <a:bodyPr/>
                    <a:lstStyle/>
                    <a:p>
                      <a:endParaRPr lang="vi-VN"/>
                    </a:p>
                  </a:txBody>
                  <a:tcPr/>
                </a:tc>
                <a:extLst>
                  <a:ext uri="{0D108BD9-81ED-4DB2-BD59-A6C34878D82A}">
                    <a16:rowId xmlns:a16="http://schemas.microsoft.com/office/drawing/2014/main" val="1172050150"/>
                  </a:ext>
                </a:extLst>
              </a:tr>
              <a:tr h="600891">
                <a:tc vMerge="1">
                  <a:txBody>
                    <a:bodyPr/>
                    <a:lstStyle/>
                    <a:p>
                      <a:endParaRPr lang="vi-VN"/>
                    </a:p>
                  </a:txBody>
                  <a:tcPr/>
                </a:tc>
                <a:tc vMerge="1">
                  <a:txBody>
                    <a:bodyPr/>
                    <a:lstStyle/>
                    <a:p>
                      <a:endParaRPr lang="vi-VN"/>
                    </a:p>
                  </a:txBody>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Có </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Không</a:t>
                      </a:r>
                      <a:endParaRPr lang="vi-VN" sz="3200" b="1">
                        <a:solidFill>
                          <a:schemeClr val="bg1"/>
                        </a:solidFill>
                        <a:latin typeface="Times New Roman" panose="02020603050405020304" pitchFamily="18" charset="0"/>
                        <a:cs typeface="Times New Roman" panose="02020603050405020304" pitchFamily="18" charset="0"/>
                      </a:endParaRPr>
                    </a:p>
                  </a:txBody>
                  <a:tcPr>
                    <a:solidFill>
                      <a:schemeClr val="accent6">
                        <a:lumMod val="75000"/>
                      </a:schemeClr>
                    </a:solidFill>
                  </a:tcPr>
                </a:tc>
                <a:extLst>
                  <a:ext uri="{0D108BD9-81ED-4DB2-BD59-A6C34878D82A}">
                    <a16:rowId xmlns:a16="http://schemas.microsoft.com/office/drawing/2014/main" val="642637397"/>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Cục tẩy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Cao su</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val="86368315"/>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Quyển vở</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Giấy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val="3097974601"/>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Chìa khoá</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Đồng</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val="3659092555"/>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Kẹp giấy</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Sắt</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val="3339707103"/>
                  </a:ext>
                </a:extLst>
              </a:tr>
              <a:tr h="600891">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Bút chì</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r>
                        <a:rPr lang="en-US" sz="3200" b="1">
                          <a:solidFill>
                            <a:schemeClr val="bg1"/>
                          </a:solidFill>
                          <a:latin typeface="Times New Roman" panose="02020603050405020304" pitchFamily="18" charset="0"/>
                          <a:cs typeface="Times New Roman" panose="02020603050405020304" pitchFamily="18" charset="0"/>
                        </a:rPr>
                        <a:t>Gỗ</a:t>
                      </a: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tc>
                  <a:txBody>
                    <a:bodyPr/>
                    <a:lstStyle/>
                    <a:p>
                      <a:pPr algn="ctr"/>
                      <a:endParaRPr lang="vi-VN" sz="3200" b="1" dirty="0">
                        <a:solidFill>
                          <a:schemeClr val="bg1"/>
                        </a:solidFill>
                        <a:latin typeface="Times New Roman" panose="02020603050405020304" pitchFamily="18" charset="0"/>
                        <a:cs typeface="Times New Roman" panose="02020603050405020304" pitchFamily="18" charset="0"/>
                      </a:endParaRPr>
                    </a:p>
                  </a:txBody>
                  <a:tcPr>
                    <a:solidFill>
                      <a:srgbClr val="FF0000"/>
                    </a:solidFill>
                  </a:tcPr>
                </a:tc>
                <a:extLst>
                  <a:ext uri="{0D108BD9-81ED-4DB2-BD59-A6C34878D82A}">
                    <a16:rowId xmlns:a16="http://schemas.microsoft.com/office/drawing/2014/main" val="268008538"/>
                  </a:ext>
                </a:extLst>
              </a:tr>
            </a:tbl>
          </a:graphicData>
        </a:graphic>
      </p:graphicFrame>
      <p:sp>
        <p:nvSpPr>
          <p:cNvPr id="4" name="Rectangle 3">
            <a:extLst>
              <a:ext uri="{FF2B5EF4-FFF2-40B4-BE49-F238E27FC236}">
                <a16:creationId xmlns:a16="http://schemas.microsoft.com/office/drawing/2014/main" id="{436F00DC-284E-82FD-5D53-3F047C75DA64}"/>
              </a:ext>
            </a:extLst>
          </p:cNvPr>
          <p:cNvSpPr/>
          <p:nvPr/>
        </p:nvSpPr>
        <p:spPr>
          <a:xfrm>
            <a:off x="1722120" y="1458169"/>
            <a:ext cx="8991599" cy="5029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Bảng 18.1.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Bảng kết quả</a:t>
            </a: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B29545E9-67A8-125C-71C1-CC40C9902348}"/>
              </a:ext>
            </a:extLst>
          </p:cNvPr>
          <p:cNvSpPr txBox="1"/>
          <p:nvPr/>
        </p:nvSpPr>
        <p:spPr>
          <a:xfrm>
            <a:off x="10007029" y="3429000"/>
            <a:ext cx="778609"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x</a:t>
            </a:r>
            <a:endParaRPr lang="en-US" sz="3200" dirty="0"/>
          </a:p>
        </p:txBody>
      </p:sp>
      <p:sp>
        <p:nvSpPr>
          <p:cNvPr id="5" name="TextBox 4">
            <a:extLst>
              <a:ext uri="{FF2B5EF4-FFF2-40B4-BE49-F238E27FC236}">
                <a16:creationId xmlns:a16="http://schemas.microsoft.com/office/drawing/2014/main" id="{52FA5FE4-4998-E158-D9A8-025480280C3B}"/>
              </a:ext>
            </a:extLst>
          </p:cNvPr>
          <p:cNvSpPr txBox="1"/>
          <p:nvPr/>
        </p:nvSpPr>
        <p:spPr>
          <a:xfrm>
            <a:off x="10038965" y="3936538"/>
            <a:ext cx="778609"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x</a:t>
            </a:r>
            <a:endParaRPr lang="en-US" sz="3200" dirty="0"/>
          </a:p>
        </p:txBody>
      </p:sp>
      <p:sp>
        <p:nvSpPr>
          <p:cNvPr id="6" name="TextBox 5">
            <a:extLst>
              <a:ext uri="{FF2B5EF4-FFF2-40B4-BE49-F238E27FC236}">
                <a16:creationId xmlns:a16="http://schemas.microsoft.com/office/drawing/2014/main" id="{58DBC980-0894-0371-33DB-66D8EB31AA0F}"/>
              </a:ext>
            </a:extLst>
          </p:cNvPr>
          <p:cNvSpPr txBox="1"/>
          <p:nvPr/>
        </p:nvSpPr>
        <p:spPr>
          <a:xfrm>
            <a:off x="7085744" y="5018070"/>
            <a:ext cx="778609"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x</a:t>
            </a:r>
            <a:endParaRPr lang="en-US" sz="3200" dirty="0"/>
          </a:p>
        </p:txBody>
      </p:sp>
      <p:sp>
        <p:nvSpPr>
          <p:cNvPr id="7" name="TextBox 6">
            <a:extLst>
              <a:ext uri="{FF2B5EF4-FFF2-40B4-BE49-F238E27FC236}">
                <a16:creationId xmlns:a16="http://schemas.microsoft.com/office/drawing/2014/main" id="{EE715057-226B-4196-4B5F-62DA474262F9}"/>
              </a:ext>
            </a:extLst>
          </p:cNvPr>
          <p:cNvSpPr txBox="1"/>
          <p:nvPr/>
        </p:nvSpPr>
        <p:spPr>
          <a:xfrm>
            <a:off x="10007029" y="4537150"/>
            <a:ext cx="778609"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x</a:t>
            </a:r>
            <a:endParaRPr lang="en-US" sz="3200" dirty="0"/>
          </a:p>
        </p:txBody>
      </p:sp>
      <p:sp>
        <p:nvSpPr>
          <p:cNvPr id="9" name="TextBox 8">
            <a:extLst>
              <a:ext uri="{FF2B5EF4-FFF2-40B4-BE49-F238E27FC236}">
                <a16:creationId xmlns:a16="http://schemas.microsoft.com/office/drawing/2014/main" id="{51271E72-B87A-1677-49F8-B93DB2CB0CB0}"/>
              </a:ext>
            </a:extLst>
          </p:cNvPr>
          <p:cNvSpPr txBox="1"/>
          <p:nvPr/>
        </p:nvSpPr>
        <p:spPr>
          <a:xfrm>
            <a:off x="10053862" y="5759084"/>
            <a:ext cx="778609" cy="584775"/>
          </a:xfrm>
          <a:prstGeom prst="rect">
            <a:avLst/>
          </a:prstGeom>
          <a:noFill/>
        </p:spPr>
        <p:txBody>
          <a:bodyPr wrap="square" rtlCol="0">
            <a:spAutoFit/>
          </a:bodyPr>
          <a:lstStyle/>
          <a:p>
            <a:r>
              <a:rPr lang="en-US" sz="3200" b="1" dirty="0">
                <a:solidFill>
                  <a:schemeClr val="bg1"/>
                </a:solidFill>
                <a:latin typeface="Times New Roman" panose="02020603050405020304" pitchFamily="18" charset="0"/>
                <a:cs typeface="Times New Roman" panose="02020603050405020304" pitchFamily="18" charset="0"/>
              </a:rPr>
              <a:t>x</a:t>
            </a:r>
            <a:endParaRPr lang="en-US" sz="3200" dirty="0"/>
          </a:p>
        </p:txBody>
      </p:sp>
    </p:spTree>
    <p:extLst>
      <p:ext uri="{BB962C8B-B14F-4D97-AF65-F5344CB8AC3E}">
        <p14:creationId xmlns:p14="http://schemas.microsoft.com/office/powerpoint/2010/main" val="3950545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arn(inVertical)">
                                      <p:cBhvr>
                                        <p:cTn id="2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LIỆUKHÁC NHAU</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2" name="Explosion: 8 Points 1">
            <a:extLst>
              <a:ext uri="{FF2B5EF4-FFF2-40B4-BE49-F238E27FC236}">
                <a16:creationId xmlns:a16="http://schemas.microsoft.com/office/drawing/2014/main" id="{6911D0DF-047A-6F81-E766-F044DC358DA0}"/>
              </a:ext>
            </a:extLst>
          </p:cNvPr>
          <p:cNvSpPr/>
          <p:nvPr/>
        </p:nvSpPr>
        <p:spPr>
          <a:xfrm>
            <a:off x="563880" y="1173479"/>
            <a:ext cx="11323320" cy="5547361"/>
          </a:xfrm>
          <a:prstGeom prst="irregularSeal1">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chemeClr val="bg1"/>
                </a:solidFill>
                <a:latin typeface="Times New Roman" panose="02020603050405020304" pitchFamily="18" charset="0"/>
                <a:cs typeface="Times New Roman" panose="02020603050405020304" pitchFamily="18" charset="0"/>
              </a:rPr>
              <a:t>Vật liệu có tương tác với nam châm được gọi là vật liệu có tính chất từ (vật liệu từ) và những vật liệu không tương tác với nam châm là vật liệu không có tính chất từ.</a:t>
            </a:r>
            <a:endParaRPr lang="vi-VN" sz="2800" b="1">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6343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1478282" y="262918"/>
            <a:ext cx="9372598"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THÍ NGHIỆM KHẢO SÁT TÁC DỤNG CỦA NAM CHÂM LÊN CÁC VẬT LIỆUKHÁC NHAU</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1341120" y="1691640"/>
            <a:ext cx="9738360" cy="5029200"/>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spcBef>
                <a:spcPts val="320"/>
              </a:spcBef>
            </a:pPr>
            <a:r>
              <a:rPr lang="en-US" sz="4800" b="1" i="1" u="sng" dirty="0" err="1">
                <a:solidFill>
                  <a:prstClr val="white"/>
                </a:solidFill>
                <a:latin typeface="Times New Roman" panose="02020603050405020304" pitchFamily="18" charset="0"/>
                <a:ea typeface="Times New Roman" panose="02020603050405020304" pitchFamily="18" charset="0"/>
              </a:rPr>
              <a:t>Kết</a:t>
            </a:r>
            <a:r>
              <a:rPr lang="en-US" sz="4800" b="1" i="1" u="sng" dirty="0">
                <a:solidFill>
                  <a:prstClr val="white"/>
                </a:solidFill>
                <a:latin typeface="Times New Roman" panose="02020603050405020304" pitchFamily="18" charset="0"/>
                <a:ea typeface="Times New Roman" panose="02020603050405020304" pitchFamily="18" charset="0"/>
              </a:rPr>
              <a:t> </a:t>
            </a:r>
            <a:r>
              <a:rPr lang="en-US" sz="4800" b="1" i="1" u="sng" dirty="0" err="1">
                <a:solidFill>
                  <a:prstClr val="white"/>
                </a:solidFill>
                <a:latin typeface="Times New Roman" panose="02020603050405020304" pitchFamily="18" charset="0"/>
                <a:ea typeface="Times New Roman" panose="02020603050405020304" pitchFamily="18" charset="0"/>
              </a:rPr>
              <a:t>luận</a:t>
            </a:r>
            <a:r>
              <a:rPr lang="en-US" sz="4800" dirty="0">
                <a:solidFill>
                  <a:prstClr val="white"/>
                </a:solidFill>
                <a:latin typeface="Times New Roman" panose="02020603050405020304" pitchFamily="18" charset="0"/>
                <a:ea typeface="Times New Roman" panose="02020603050405020304" pitchFamily="18" charset="0"/>
              </a:rPr>
              <a:t>: </a:t>
            </a:r>
          </a:p>
          <a:p>
            <a:pPr lvl="0">
              <a:spcBef>
                <a:spcPts val="320"/>
              </a:spcBef>
            </a:pPr>
            <a:r>
              <a:rPr lang="en-US" sz="4800" spc="-20" dirty="0">
                <a:latin typeface="Times New Roman" panose="02020603050405020304" pitchFamily="18" charset="0"/>
                <a:ea typeface="Times New Roman" panose="02020603050405020304" pitchFamily="18" charset="0"/>
              </a:rPr>
              <a:t>Nam </a:t>
            </a:r>
            <a:r>
              <a:rPr lang="en-US" sz="4800" spc="-20" dirty="0" err="1">
                <a:latin typeface="Times New Roman" panose="02020603050405020304" pitchFamily="18" charset="0"/>
                <a:ea typeface="Times New Roman" panose="02020603050405020304" pitchFamily="18" charset="0"/>
              </a:rPr>
              <a:t>châm</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chỉ</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tương</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tác</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với</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các</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vật</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liệu</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từ</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như</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Sắt</a:t>
            </a:r>
            <a:r>
              <a:rPr lang="en-US" sz="4800" spc="-20" dirty="0">
                <a:latin typeface="Times New Roman" panose="02020603050405020304" pitchFamily="18" charset="0"/>
                <a:ea typeface="Times New Roman" panose="02020603050405020304" pitchFamily="18" charset="0"/>
              </a:rPr>
              <a:t>, </a:t>
            </a:r>
            <a:r>
              <a:rPr lang="en-US" sz="4800" spc="-20" dirty="0" err="1">
                <a:latin typeface="Times New Roman" panose="02020603050405020304" pitchFamily="18" charset="0"/>
                <a:ea typeface="Times New Roman" panose="02020603050405020304" pitchFamily="18" charset="0"/>
              </a:rPr>
              <a:t>thép</a:t>
            </a:r>
            <a:r>
              <a:rPr lang="en-US" sz="4800" spc="-20" dirty="0">
                <a:latin typeface="Times New Roman" panose="02020603050405020304" pitchFamily="18" charset="0"/>
                <a:ea typeface="Times New Roman" panose="02020603050405020304" pitchFamily="18" charset="0"/>
              </a:rPr>
              <a:t>, cobalt, nickel,…</a:t>
            </a:r>
            <a:endParaRPr lang="vi-VN" sz="4800" dirty="0">
              <a:solidFill>
                <a:prstClr val="white"/>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8083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QUAN SÁT</a:t>
            </a:r>
            <a:r>
              <a:rPr kumimoji="0" lang="en-US" altLang="zh-CN" sz="40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HÌNH DẠNG CỦA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320040" y="1173477"/>
            <a:ext cx="6035039"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spcAft>
                <a:spcPts val="455"/>
              </a:spcAft>
            </a:pPr>
            <a:r>
              <a:rPr lang="en-US" sz="4800" dirty="0" err="1">
                <a:effectLst/>
                <a:latin typeface="Times New Roman" panose="02020603050405020304" pitchFamily="18" charset="0"/>
                <a:ea typeface="Times New Roman" panose="02020603050405020304" pitchFamily="18" charset="0"/>
              </a:rPr>
              <a:t>Mô</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tả</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cấu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tạo</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cách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vận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hành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của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máy</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tách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quặng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sắt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được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thể</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hiện</a:t>
            </a:r>
            <a:r>
              <a:rPr lang="en-US" sz="4800" dirty="0">
                <a:effectLst/>
                <a:latin typeface="Times New Roman" panose="02020603050405020304" pitchFamily="18" charset="0"/>
                <a:ea typeface="Times New Roman" panose="02020603050405020304" pitchFamily="18" charset="0"/>
              </a:rPr>
              <a:t> ở </a:t>
            </a:r>
            <a:r>
              <a:rPr lang="en-US" sz="4800" dirty="0" err="1">
                <a:effectLst/>
                <a:latin typeface="Times New Roman" panose="02020603050405020304" pitchFamily="18" charset="0"/>
                <a:ea typeface="Times New Roman" panose="02020603050405020304" pitchFamily="18" charset="0"/>
              </a:rPr>
              <a:t>hình</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bên</a:t>
            </a:r>
            <a:r>
              <a:rPr lang="en-US" sz="4800" dirty="0">
                <a:effectLst/>
                <a:latin typeface="Times New Roman" panose="02020603050405020304" pitchFamily="18" charset="0"/>
                <a:ea typeface="Times New Roman" panose="02020603050405020304" pitchFamily="18" charset="0"/>
              </a:rPr>
              <a:t>.</a:t>
            </a:r>
          </a:p>
          <a:p>
            <a:pPr algn="just">
              <a:spcAft>
                <a:spcPts val="455"/>
              </a:spcAft>
            </a:pPr>
            <a:r>
              <a:rPr lang="en-US" sz="4800" dirty="0" err="1">
                <a:latin typeface="Times New Roman" panose="02020603050405020304" pitchFamily="18" charset="0"/>
                <a:ea typeface="Times New Roman" panose="02020603050405020304" pitchFamily="18" charset="0"/>
              </a:rPr>
              <a:t>Xem</a:t>
            </a:r>
            <a:r>
              <a:rPr lang="en-US" sz="4800" dirty="0">
                <a:latin typeface="Times New Roman" panose="02020603050405020304" pitchFamily="18" charset="0"/>
                <a:ea typeface="Times New Roman" panose="02020603050405020304" pitchFamily="18" charset="0"/>
              </a:rPr>
              <a:t> </a:t>
            </a:r>
            <a:r>
              <a:rPr lang="en-US" sz="4800" dirty="0" err="1">
                <a:latin typeface="Times New Roman" panose="02020603050405020304" pitchFamily="18" charset="0"/>
                <a:ea typeface="Times New Roman" panose="02020603050405020304" pitchFamily="18" charset="0"/>
              </a:rPr>
              <a:t>sgk</a:t>
            </a:r>
            <a:endParaRPr lang="vi-VN" sz="4800" dirty="0">
              <a:effectLst/>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102F46D0-FDB4-02A2-7086-027CC9B4A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5079" y="1173477"/>
            <a:ext cx="5516881" cy="5238722"/>
          </a:xfrm>
          <a:prstGeom prst="rect">
            <a:avLst/>
          </a:prstGeom>
        </p:spPr>
      </p:pic>
    </p:spTree>
    <p:extLst>
      <p:ext uri="{BB962C8B-B14F-4D97-AF65-F5344CB8AC3E}">
        <p14:creationId xmlns:p14="http://schemas.microsoft.com/office/powerpoint/2010/main" val="4227212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文本框 112"/>
          <p:cNvSpPr txBox="1"/>
          <p:nvPr/>
        </p:nvSpPr>
        <p:spPr>
          <a:xfrm>
            <a:off x="1455505" y="239615"/>
            <a:ext cx="835631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SỰ</a:t>
            </a:r>
            <a:r>
              <a:rPr kumimoji="0" lang="en-US" altLang="zh-CN" sz="4000" b="1" i="0" u="none" strike="noStrike" kern="1200" cap="none" spc="0" normalizeH="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ĐỊNH HƯỚNG CỦA THANH NAM CHÂM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6" name="文本框 145"/>
          <p:cNvSpPr txBox="1"/>
          <p:nvPr/>
        </p:nvSpPr>
        <p:spPr>
          <a:xfrm>
            <a:off x="1699677" y="1952270"/>
            <a:ext cx="92217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a.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Thí</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nghiệm</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khảo</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36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sát</a:t>
            </a:r>
            <a:r>
              <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sự</a:t>
            </a:r>
            <a:r>
              <a:rPr lang="en-US" altLang="zh-CN" sz="3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định</a:t>
            </a:r>
            <a:r>
              <a:rPr lang="en-US" altLang="zh-CN" sz="3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hướng</a:t>
            </a:r>
            <a:r>
              <a:rPr lang="en-US" altLang="zh-CN" sz="3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của</a:t>
            </a:r>
            <a:r>
              <a:rPr lang="en-US" altLang="zh-CN" sz="3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thanh</a:t>
            </a:r>
            <a:r>
              <a:rPr lang="en-US" altLang="zh-CN" sz="3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nam</a:t>
            </a:r>
            <a:r>
              <a:rPr lang="en-US" altLang="zh-CN" sz="3600" b="1"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3600" b="1" dirty="0" err="1">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châm</a:t>
            </a:r>
            <a:endParaRPr kumimoji="0" lang="en-US" altLang="zh-CN" sz="3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0" name="图片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617831" y="9963128"/>
            <a:ext cx="8564897" cy="2008636"/>
          </a:xfrm>
          <a:prstGeom prst="rect">
            <a:avLst/>
          </a:prstGeom>
        </p:spPr>
      </p:pic>
    </p:spTree>
    <p:extLst>
      <p:ext uri="{BB962C8B-B14F-4D97-AF65-F5344CB8AC3E}">
        <p14:creationId xmlns:p14="http://schemas.microsoft.com/office/powerpoint/2010/main" val="1711321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53464" y="1132865"/>
            <a:ext cx="11159515" cy="5147859"/>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9706" y="891410"/>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2617" y="1644384"/>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lang="en-US" altLang="zh-CN" sz="28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ĐỊNH HƯỚNG CỦA THANH NAM CHÂM</a:t>
            </a:r>
            <a:endParaRPr kumimoji="0" lang="zh-CN" alt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0" name="任意多边形 65">
            <a:extLst>
              <a:ext uri="{FF2B5EF4-FFF2-40B4-BE49-F238E27FC236}">
                <a16:creationId xmlns:a16="http://schemas.microsoft.com/office/drawing/2014/main" id="{C7299D93-254D-563B-5836-09B76EDEEAC9}"/>
              </a:ext>
            </a:extLst>
          </p:cNvPr>
          <p:cNvSpPr/>
          <p:nvPr/>
        </p:nvSpPr>
        <p:spPr>
          <a:xfrm>
            <a:off x="49924" y="3291890"/>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任意多边形 65">
            <a:extLst>
              <a:ext uri="{FF2B5EF4-FFF2-40B4-BE49-F238E27FC236}">
                <a16:creationId xmlns:a16="http://schemas.microsoft.com/office/drawing/2014/main" id="{BDAD21E0-7664-5322-54C4-BBB4677C075C}"/>
              </a:ext>
            </a:extLst>
          </p:cNvPr>
          <p:cNvSpPr/>
          <p:nvPr/>
        </p:nvSpPr>
        <p:spPr>
          <a:xfrm>
            <a:off x="52617" y="4821433"/>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94">
            <a:extLst>
              <a:ext uri="{FF2B5EF4-FFF2-40B4-BE49-F238E27FC236}">
                <a16:creationId xmlns:a16="http://schemas.microsoft.com/office/drawing/2014/main" id="{BCA94528-3CC4-B2EC-0063-06D0B075C66B}"/>
              </a:ext>
            </a:extLst>
          </p:cNvPr>
          <p:cNvSpPr txBox="1"/>
          <p:nvPr/>
        </p:nvSpPr>
        <p:spPr>
          <a:xfrm>
            <a:off x="648876" y="1949911"/>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a)</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47" name="文本框 94">
            <a:extLst>
              <a:ext uri="{FF2B5EF4-FFF2-40B4-BE49-F238E27FC236}">
                <a16:creationId xmlns:a16="http://schemas.microsoft.com/office/drawing/2014/main" id="{FCBA56A0-A2BF-EE1E-C1EA-4D67BAFED376}"/>
              </a:ext>
            </a:extLst>
          </p:cNvPr>
          <p:cNvSpPr txBox="1"/>
          <p:nvPr/>
        </p:nvSpPr>
        <p:spPr>
          <a:xfrm>
            <a:off x="638637" y="5127816"/>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c)</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37436FA5-47F2-E653-8FE5-ABEDAC6057A7}"/>
              </a:ext>
            </a:extLst>
          </p:cNvPr>
          <p:cNvSpPr/>
          <p:nvPr/>
        </p:nvSpPr>
        <p:spPr>
          <a:xfrm>
            <a:off x="1980079" y="3429000"/>
            <a:ext cx="9084161" cy="11079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a:effectLst/>
                <a:latin typeface="Times New Roman" panose="02020603050405020304" pitchFamily="18" charset="0"/>
                <a:ea typeface="Times New Roman" panose="02020603050405020304" pitchFamily="18" charset="0"/>
              </a:rPr>
              <a:t>Cực nào của nam châm hướng về hướng bắc địa lí gọi là cực Bắc, cực nào của nam châm hướng về hướng nam địa lí gọi là cực Nam.</a:t>
            </a:r>
            <a:endParaRPr lang="vi-VN" sz="2400">
              <a:solidFill>
                <a:schemeClr val="tx1"/>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A2857D2F-D967-BF1C-908F-78792BA4A28F}"/>
              </a:ext>
            </a:extLst>
          </p:cNvPr>
          <p:cNvSpPr/>
          <p:nvPr/>
        </p:nvSpPr>
        <p:spPr>
          <a:xfrm>
            <a:off x="2015661" y="2050831"/>
            <a:ext cx="9048579" cy="1088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đứng yên, thanh nam châm sẽ nằm theo hướng nào? Các thanh nam châm ở nhóm các bạn khác làm thí nghiệm có nằm cùng một hướng không?</a:t>
            </a:r>
            <a:endParaRPr lang="vi-VN" sz="240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12E32FE8-B2C1-C83C-7C89-803AD4CEAE3B}"/>
              </a:ext>
            </a:extLst>
          </p:cNvPr>
          <p:cNvSpPr/>
          <p:nvPr/>
        </p:nvSpPr>
        <p:spPr>
          <a:xfrm>
            <a:off x="1980079" y="4821433"/>
            <a:ext cx="9084161" cy="1274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spcAft>
                <a:spcPts val="455"/>
              </a:spcAf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Từ kết quả thí nghiệm Hình 18.3, em hãy nêu cách để xác định cực của nam châm trong Hình 18.2d.</a:t>
            </a:r>
            <a:endParaRPr lang="vi-VN" sz="2400" dirty="0">
              <a:effectLst/>
              <a:latin typeface="Times New Roman" panose="02020603050405020304" pitchFamily="18" charset="0"/>
              <a:ea typeface="Times New Roman" panose="02020603050405020304" pitchFamily="18" charset="0"/>
            </a:endParaRPr>
          </a:p>
        </p:txBody>
      </p:sp>
      <p:sp>
        <p:nvSpPr>
          <p:cNvPr id="48" name="文本框 94">
            <a:extLst>
              <a:ext uri="{FF2B5EF4-FFF2-40B4-BE49-F238E27FC236}">
                <a16:creationId xmlns:a16="http://schemas.microsoft.com/office/drawing/2014/main" id="{119585A9-DE3E-F233-0269-DD9D2E94A803}"/>
              </a:ext>
            </a:extLst>
          </p:cNvPr>
          <p:cNvSpPr txBox="1"/>
          <p:nvPr/>
        </p:nvSpPr>
        <p:spPr>
          <a:xfrm>
            <a:off x="671728" y="3493870"/>
            <a:ext cx="655580" cy="523220"/>
          </a:xfrm>
          <a:prstGeom prst="rect">
            <a:avLst/>
          </a:prstGeom>
          <a:noFill/>
        </p:spPr>
        <p:txBody>
          <a:bodyPr wrap="square" rtlCol="0">
            <a:spAutoFit/>
          </a:bodyPr>
          <a:lstStyle/>
          <a:p>
            <a:r>
              <a:rPr lang="en-US" altLang="zh-CN" sz="2800" b="1">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 b)</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5482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53464" y="1132865"/>
            <a:ext cx="11159515" cy="5147859"/>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9706" y="891410"/>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2617" y="1644384"/>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标题占位符 1"/>
          <p:cNvSpPr txBox="1"/>
          <p:nvPr/>
        </p:nvSpPr>
        <p:spPr>
          <a:xfrm>
            <a:off x="1478282" y="167640"/>
            <a:ext cx="10064842" cy="8933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THÍ NGHIỆM KHẢO SÁT SỰ ĐỊNH HƯỚNG CỦA THANH NAM CHÂM</a:t>
            </a:r>
            <a:endParaRPr kumimoji="0" lang="zh-CN" altLang="en-US" sz="28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0" name="任意多边形 65">
            <a:extLst>
              <a:ext uri="{FF2B5EF4-FFF2-40B4-BE49-F238E27FC236}">
                <a16:creationId xmlns:a16="http://schemas.microsoft.com/office/drawing/2014/main" id="{C7299D93-254D-563B-5836-09B76EDEEAC9}"/>
              </a:ext>
            </a:extLst>
          </p:cNvPr>
          <p:cNvSpPr/>
          <p:nvPr/>
        </p:nvSpPr>
        <p:spPr>
          <a:xfrm>
            <a:off x="49924" y="3291890"/>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任意多边形 65">
            <a:extLst>
              <a:ext uri="{FF2B5EF4-FFF2-40B4-BE49-F238E27FC236}">
                <a16:creationId xmlns:a16="http://schemas.microsoft.com/office/drawing/2014/main" id="{BDAD21E0-7664-5322-54C4-BBB4677C075C}"/>
              </a:ext>
            </a:extLst>
          </p:cNvPr>
          <p:cNvSpPr/>
          <p:nvPr/>
        </p:nvSpPr>
        <p:spPr>
          <a:xfrm>
            <a:off x="52617" y="4821433"/>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gradFill flip="none" rotWithShape="1">
            <a:gsLst>
              <a:gs pos="33721">
                <a:schemeClr val="accent1"/>
              </a:gs>
              <a:gs pos="16000">
                <a:schemeClr val="accent1">
                  <a:lumMod val="75000"/>
                </a:schemeClr>
              </a:gs>
              <a:gs pos="0">
                <a:schemeClr val="accent1">
                  <a:lumMod val="60000"/>
                  <a:lumOff val="40000"/>
                </a:schemeClr>
              </a:gs>
            </a:gsLst>
            <a:lin ang="0" scaled="1"/>
            <a:tileRect/>
          </a:gra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94">
            <a:extLst>
              <a:ext uri="{FF2B5EF4-FFF2-40B4-BE49-F238E27FC236}">
                <a16:creationId xmlns:a16="http://schemas.microsoft.com/office/drawing/2014/main" id="{BCA94528-3CC4-B2EC-0063-06D0B075C66B}"/>
              </a:ext>
            </a:extLst>
          </p:cNvPr>
          <p:cNvSpPr txBox="1"/>
          <p:nvPr/>
        </p:nvSpPr>
        <p:spPr>
          <a:xfrm>
            <a:off x="648876" y="1949911"/>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94">
            <a:extLst>
              <a:ext uri="{FF2B5EF4-FFF2-40B4-BE49-F238E27FC236}">
                <a16:creationId xmlns:a16="http://schemas.microsoft.com/office/drawing/2014/main" id="{FCBA56A0-A2BF-EE1E-C1EA-4D67BAFED376}"/>
              </a:ext>
            </a:extLst>
          </p:cNvPr>
          <p:cNvSpPr txBox="1"/>
          <p:nvPr/>
        </p:nvSpPr>
        <p:spPr>
          <a:xfrm>
            <a:off x="638637" y="5127816"/>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c)</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37436FA5-47F2-E653-8FE5-ABEDAC6057A7}"/>
              </a:ext>
            </a:extLst>
          </p:cNvPr>
          <p:cNvSpPr/>
          <p:nvPr/>
        </p:nvSpPr>
        <p:spPr>
          <a:xfrm>
            <a:off x="1980079" y="3429000"/>
            <a:ext cx="9084161" cy="11079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 ta quy ước đẩu nam châm chỉ hướng bắc là cực Bắc, chỉ hướng nam là cực Nam. Em hãy xác định các cực của nam châm có trong phòng thí nghiệm.</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A2857D2F-D967-BF1C-908F-78792BA4A28F}"/>
              </a:ext>
            </a:extLst>
          </p:cNvPr>
          <p:cNvSpPr/>
          <p:nvPr/>
        </p:nvSpPr>
        <p:spPr>
          <a:xfrm>
            <a:off x="1824581" y="1642770"/>
            <a:ext cx="9718543" cy="14963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 khi nam châm (hoặc kim nam châm) đứng yên, quan sát để thấy rõ hướng của nam châm: đó là hướng bắc - nam địa lí. </a:t>
            </a:r>
            <a:endParaRPr lang="vi-VN" sz="180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12E32FE8-B2C1-C83C-7C89-803AD4CEAE3B}"/>
              </a:ext>
            </a:extLst>
          </p:cNvPr>
          <p:cNvSpPr/>
          <p:nvPr/>
        </p:nvSpPr>
        <p:spPr>
          <a:xfrm>
            <a:off x="1980079" y="4821433"/>
            <a:ext cx="9084161" cy="1274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455"/>
              </a:spcAft>
              <a:buClrTx/>
              <a:buSzTx/>
              <a:buFontTx/>
              <a:buNone/>
              <a:tabLst/>
              <a:defRPr/>
            </a:pPr>
            <a:r>
              <a:rPr lang="en-US" sz="2400">
                <a:effectLst/>
                <a:latin typeface="Times New Roman" panose="02020603050405020304" pitchFamily="18" charset="0"/>
                <a:ea typeface="Times New Roman" panose="02020603050405020304" pitchFamily="18" charset="0"/>
              </a:rPr>
              <a:t>Sau khi treo nam châm ổn định, đánh dấu các cực của nam châm.</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8" name="文本框 94">
            <a:extLst>
              <a:ext uri="{FF2B5EF4-FFF2-40B4-BE49-F238E27FC236}">
                <a16:creationId xmlns:a16="http://schemas.microsoft.com/office/drawing/2014/main" id="{119585A9-DE3E-F233-0269-DD9D2E94A803}"/>
              </a:ext>
            </a:extLst>
          </p:cNvPr>
          <p:cNvSpPr txBox="1"/>
          <p:nvPr/>
        </p:nvSpPr>
        <p:spPr>
          <a:xfrm>
            <a:off x="671728" y="3493870"/>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b)</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5480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p:cNvSpPr>
            <a:spLocks noChangeAspect="1"/>
          </p:cNvSpPr>
          <p:nvPr/>
        </p:nvSpPr>
        <p:spPr>
          <a:xfrm>
            <a:off x="3595860" y="1565949"/>
            <a:ext cx="2520000" cy="2520000"/>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ChangeAspect="1"/>
          </p:cNvSpPr>
          <p:nvPr/>
        </p:nvSpPr>
        <p:spPr>
          <a:xfrm>
            <a:off x="3595860" y="1565949"/>
            <a:ext cx="2520000" cy="2520000"/>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ChangeAspect="1"/>
          </p:cNvSpPr>
          <p:nvPr/>
        </p:nvSpPr>
        <p:spPr>
          <a:xfrm>
            <a:off x="3875860" y="1845949"/>
            <a:ext cx="1960000" cy="1960000"/>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4771045" y="2041949"/>
            <a:ext cx="3931903" cy="1554722"/>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a:spLocks noChangeAspect="1"/>
          </p:cNvSpPr>
          <p:nvPr/>
        </p:nvSpPr>
        <p:spPr>
          <a:xfrm>
            <a:off x="4071860" y="2041949"/>
            <a:ext cx="1568000" cy="156800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84475" y="2332521"/>
            <a:ext cx="889988" cy="1015663"/>
          </a:xfrm>
          <a:prstGeom prst="rect">
            <a:avLst/>
          </a:prstGeom>
          <a:noFill/>
        </p:spPr>
        <p:txBody>
          <a:bodyPr wrap="none" rtlCol="0">
            <a:spAutoFit/>
          </a:bodyPr>
          <a:lstStyle/>
          <a:p>
            <a:r>
              <a:rPr lang="en-US" altLang="zh-CN" sz="6000" dirty="0">
                <a:solidFill>
                  <a:srgbClr val="FF0000"/>
                </a:solidFill>
                <a:latin typeface="Impact" panose="020B0806030902050204" pitchFamily="34" charset="0"/>
              </a:rPr>
              <a:t>01</a:t>
            </a:r>
            <a:endParaRPr lang="zh-CN" altLang="en-US" sz="6000" dirty="0">
              <a:solidFill>
                <a:srgbClr val="FF0000"/>
              </a:solidFill>
              <a:latin typeface="Impact" panose="020B0806030902050204" pitchFamily="34" charset="0"/>
            </a:endParaRPr>
          </a:p>
        </p:txBody>
      </p:sp>
      <p:sp>
        <p:nvSpPr>
          <p:cNvPr id="13" name="文本框 12"/>
          <p:cNvSpPr txBox="1"/>
          <p:nvPr/>
        </p:nvSpPr>
        <p:spPr>
          <a:xfrm>
            <a:off x="5546673" y="2512855"/>
            <a:ext cx="2922595" cy="646331"/>
          </a:xfrm>
          <a:prstGeom prst="rect">
            <a:avLst/>
          </a:prstGeom>
          <a:noFill/>
        </p:spPr>
        <p:txBody>
          <a:bodyPr wrap="none" rtlCol="0">
            <a:spAutoFit/>
          </a:bodyPr>
          <a:lstStyle/>
          <a:p>
            <a:r>
              <a:rPr lang="en-US" altLang="zh-CN"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3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5" name="图片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179306">
            <a:off x="145248" y="10475745"/>
            <a:ext cx="8564897" cy="200863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NGHIỆM KHẢO SÁT SỰ ĐỊNH HƯỚNG CỦA THANH NAM CHÂM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518160" y="1173477"/>
            <a:ext cx="11155680"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spcBef>
                <a:spcPts val="320"/>
              </a:spcBef>
            </a:pPr>
            <a:r>
              <a:rPr kumimoji="0" lang="en-US" sz="4800" b="0" i="1"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4800" b="1" i="1"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luận</a:t>
            </a:r>
            <a:r>
              <a:rPr kumimoji="0" lang="en-US" sz="4800" b="0" i="0"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a:spcBef>
                <a:spcPts val="320"/>
              </a:spcBef>
            </a:pPr>
            <a:r>
              <a:rPr lang="en-US" sz="4800" dirty="0">
                <a:effectLst/>
                <a:latin typeface="Times New Roman" panose="02020603050405020304" pitchFamily="18" charset="0"/>
                <a:ea typeface="Times New Roman" panose="02020603050405020304" pitchFamily="18" charset="0"/>
              </a:rPr>
              <a:t>Khi </a:t>
            </a:r>
            <a:r>
              <a:rPr lang="en-US" sz="4800" dirty="0" err="1">
                <a:effectLst/>
                <a:latin typeface="Times New Roman" panose="02020603050405020304" pitchFamily="18" charset="0"/>
                <a:ea typeface="Times New Roman" panose="02020603050405020304" pitchFamily="18" charset="0"/>
              </a:rPr>
              <a:t>để</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nam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châm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tự</a:t>
            </a:r>
            <a:r>
              <a:rPr lang="en-US" sz="4800" dirty="0">
                <a:effectLst/>
                <a:latin typeface="Times New Roman" panose="02020603050405020304" pitchFamily="18" charset="0"/>
                <a:ea typeface="Times New Roman" panose="02020603050405020304" pitchFamily="18" charset="0"/>
              </a:rPr>
              <a:t> do, </a:t>
            </a:r>
            <a:r>
              <a:rPr lang="en-US" sz="4800" dirty="0" err="1">
                <a:effectLst/>
                <a:latin typeface="Times New Roman" panose="02020603050405020304" pitchFamily="18" charset="0"/>
                <a:ea typeface="Times New Roman" panose="02020603050405020304" pitchFamily="18" charset="0"/>
              </a:rPr>
              <a:t>đầu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luôn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chỉ</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hướng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bắc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gọi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Bắc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kí</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hiệu</a:t>
            </a:r>
            <a:r>
              <a:rPr lang="en-US" sz="4800" dirty="0">
                <a:effectLst/>
                <a:latin typeface="Times New Roman" panose="02020603050405020304" pitchFamily="18" charset="0"/>
                <a:ea typeface="Times New Roman" panose="02020603050405020304" pitchFamily="18" charset="0"/>
              </a:rPr>
              <a:t> N- North), </a:t>
            </a:r>
            <a:r>
              <a:rPr lang="en-US" sz="4800" dirty="0" err="1">
                <a:effectLst/>
                <a:latin typeface="Times New Roman" panose="02020603050405020304" pitchFamily="18" charset="0"/>
                <a:ea typeface="Times New Roman" panose="02020603050405020304" pitchFamily="18" charset="0"/>
              </a:rPr>
              <a:t>còn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đầu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luôn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chỉ</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hướng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nam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gọi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là</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Nam (</a:t>
            </a:r>
            <a:r>
              <a:rPr lang="en-US" sz="4800" dirty="0" err="1">
                <a:effectLst/>
                <a:latin typeface="Times New Roman" panose="02020603050405020304" pitchFamily="18" charset="0"/>
                <a:ea typeface="Times New Roman" panose="02020603050405020304" pitchFamily="18" charset="0"/>
              </a:rPr>
              <a:t>kí</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hiệu</a:t>
            </a:r>
            <a:r>
              <a:rPr lang="en-US" sz="4800" dirty="0">
                <a:effectLst/>
                <a:latin typeface="Times New Roman" panose="02020603050405020304" pitchFamily="18" charset="0"/>
                <a:ea typeface="Times New Roman" panose="02020603050405020304" pitchFamily="18" charset="0"/>
              </a:rPr>
              <a:t> S- South).</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18171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ircle(in)">
                                      <p:cBhvr>
                                        <p:cTn id="1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45">
            <a:extLst>
              <a:ext uri="{FF2B5EF4-FFF2-40B4-BE49-F238E27FC236}">
                <a16:creationId xmlns:a16="http://schemas.microsoft.com/office/drawing/2014/main" id="{B1FA1CB8-D79B-1326-0F31-AAB16FEC71BB}"/>
              </a:ext>
            </a:extLst>
          </p:cNvPr>
          <p:cNvSpPr txBox="1"/>
          <p:nvPr/>
        </p:nvSpPr>
        <p:spPr>
          <a:xfrm>
            <a:off x="1915436" y="575533"/>
            <a:ext cx="836899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noProof="0"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rPr>
              <a:t>b.</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Thí</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nghiệm</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khảo</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sát</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sự</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tương</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tác</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giữa</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các</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cực</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của</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nam</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châm</a:t>
            </a:r>
            <a:r>
              <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thí</a:t>
            </a:r>
            <a:r>
              <a:rPr kumimoji="0" lang="en-US" altLang="zh-CN" sz="4800" b="1" i="0" u="none" strike="noStrike" kern="1200" cap="none" spc="0" normalizeH="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altLang="zh-CN" sz="4800" b="1" i="0" u="none" strike="noStrike" kern="1200" cap="none" spc="0" normalizeH="0" noProof="0" dirty="0" err="1">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nghiệm</a:t>
            </a:r>
            <a:endParaRPr kumimoji="0" lang="en-US" altLang="zh-CN" sz="4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9519887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300" fill="hold"/>
                                        <p:tgtEl>
                                          <p:spTgt spid="2"/>
                                        </p:tgtEl>
                                        <p:attrNameLst>
                                          <p:attrName>ppt_y</p:attrName>
                                        </p:attrNameLst>
                                      </p:cBhvr>
                                      <p:tavLst>
                                        <p:tav tm="0">
                                          <p:val>
                                            <p:strVal val="#ppt_y"/>
                                          </p:val>
                                        </p:tav>
                                        <p:tav tm="100000">
                                          <p:val>
                                            <p:strVal val="#ppt_y"/>
                                          </p:val>
                                        </p:tav>
                                      </p:tavLst>
                                    </p:anim>
                                    <p:anim calcmode="lin" valueType="num">
                                      <p:cBhvr>
                                        <p:cTn id="9" dur="3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3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3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53464" y="1132865"/>
            <a:ext cx="11159515" cy="5147859"/>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9706" y="891410"/>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2617" y="1644384"/>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6"/>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TƯƠNG</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TÁC GIỮA CÁC CỰC CỦA</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NAM CHÂM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0" name="任意多边形 65">
            <a:extLst>
              <a:ext uri="{FF2B5EF4-FFF2-40B4-BE49-F238E27FC236}">
                <a16:creationId xmlns:a16="http://schemas.microsoft.com/office/drawing/2014/main" id="{C7299D93-254D-563B-5836-09B76EDEEAC9}"/>
              </a:ext>
            </a:extLst>
          </p:cNvPr>
          <p:cNvSpPr/>
          <p:nvPr/>
        </p:nvSpPr>
        <p:spPr>
          <a:xfrm>
            <a:off x="49924" y="3291890"/>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FF00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任意多边形 65">
            <a:extLst>
              <a:ext uri="{FF2B5EF4-FFF2-40B4-BE49-F238E27FC236}">
                <a16:creationId xmlns:a16="http://schemas.microsoft.com/office/drawing/2014/main" id="{BDAD21E0-7664-5322-54C4-BBB4677C075C}"/>
              </a:ext>
            </a:extLst>
          </p:cNvPr>
          <p:cNvSpPr/>
          <p:nvPr/>
        </p:nvSpPr>
        <p:spPr>
          <a:xfrm>
            <a:off x="52617" y="4821433"/>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7030A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94">
            <a:extLst>
              <a:ext uri="{FF2B5EF4-FFF2-40B4-BE49-F238E27FC236}">
                <a16:creationId xmlns:a16="http://schemas.microsoft.com/office/drawing/2014/main" id="{BCA94528-3CC4-B2EC-0063-06D0B075C66B}"/>
              </a:ext>
            </a:extLst>
          </p:cNvPr>
          <p:cNvSpPr txBox="1"/>
          <p:nvPr/>
        </p:nvSpPr>
        <p:spPr>
          <a:xfrm>
            <a:off x="648876" y="1949911"/>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a:solidFill>
                  <a:prstClr val="white"/>
                </a:solidFill>
                <a:effectLst>
                  <a:innerShdw blurRad="25400" dist="12700" dir="135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06</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94">
            <a:extLst>
              <a:ext uri="{FF2B5EF4-FFF2-40B4-BE49-F238E27FC236}">
                <a16:creationId xmlns:a16="http://schemas.microsoft.com/office/drawing/2014/main" id="{FCBA56A0-A2BF-EE1E-C1EA-4D67BAFED376}"/>
              </a:ext>
            </a:extLst>
          </p:cNvPr>
          <p:cNvSpPr txBox="1"/>
          <p:nvPr/>
        </p:nvSpPr>
        <p:spPr>
          <a:xfrm>
            <a:off x="638636" y="4939396"/>
            <a:ext cx="10528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4800" b="1">
                <a:solidFill>
                  <a:prstClr val="white"/>
                </a:solidFill>
                <a:effectLst>
                  <a:innerShdw blurRad="25400" dist="12700" dir="135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4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37436FA5-47F2-E653-8FE5-ABEDAC6057A7}"/>
              </a:ext>
            </a:extLst>
          </p:cNvPr>
          <p:cNvSpPr/>
          <p:nvPr/>
        </p:nvSpPr>
        <p:spPr>
          <a:xfrm>
            <a:off x="1837548" y="3246904"/>
            <a:ext cx="9226692" cy="11079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 ta biết tên một cực của nam châm, có thể dùng nam châm này để biết tên cực của nam châm khác không?</a:t>
            </a:r>
            <a:endParaRPr lang="vi-VN" sz="180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A2857D2F-D967-BF1C-908F-78792BA4A28F}"/>
              </a:ext>
            </a:extLst>
          </p:cNvPr>
          <p:cNvSpPr/>
          <p:nvPr/>
        </p:nvSpPr>
        <p:spPr>
          <a:xfrm>
            <a:off x="1837548" y="1736776"/>
            <a:ext cx="9226692" cy="1088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các kết quả của thí nghiệm, hãy rút ra kết luận vể sự tương tác giữa các cực của nam châm.</a:t>
            </a:r>
            <a:endParaRPr lang="vi-VN" sz="180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12E32FE8-B2C1-C83C-7C89-803AD4CEAE3B}"/>
              </a:ext>
            </a:extLst>
          </p:cNvPr>
          <p:cNvSpPr/>
          <p:nvPr/>
        </p:nvSpPr>
        <p:spPr>
          <a:xfrm>
            <a:off x="1824581" y="4821433"/>
            <a:ext cx="9239659" cy="1274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455"/>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Hai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giống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luôn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hút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mà</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không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đẩy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nhau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gì</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hai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kim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loại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này</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8" name="文本框 94">
            <a:extLst>
              <a:ext uri="{FF2B5EF4-FFF2-40B4-BE49-F238E27FC236}">
                <a16:creationId xmlns:a16="http://schemas.microsoft.com/office/drawing/2014/main" id="{119585A9-DE3E-F233-0269-DD9D2E94A803}"/>
              </a:ext>
            </a:extLst>
          </p:cNvPr>
          <p:cNvSpPr txBox="1"/>
          <p:nvPr/>
        </p:nvSpPr>
        <p:spPr>
          <a:xfrm>
            <a:off x="671728" y="3493870"/>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a:solidFill>
                  <a:prstClr val="white"/>
                </a:solidFill>
                <a:effectLst>
                  <a:innerShdw blurRad="25400" dist="12700" dir="13500000">
                    <a:prstClr val="black">
                      <a:alpha val="50000"/>
                    </a:prstClr>
                  </a:innerShdw>
                </a:effectLst>
                <a:latin typeface="Times New Roman" panose="02020603050405020304" pitchFamily="18" charset="0"/>
                <a:ea typeface="宋体" panose="02010600030101010101" pitchFamily="2" charset="-122"/>
                <a:cs typeface="Times New Roman" panose="02020603050405020304" pitchFamily="18" charset="0"/>
              </a:rPr>
              <a:t>07</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862869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27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325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425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000"/>
                                        <p:tgtEl>
                                          <p:spTgt spid="40"/>
                                        </p:tgtEl>
                                      </p:cBhvr>
                                    </p:animEffect>
                                  </p:childTnLst>
                                </p:cTn>
                              </p:par>
                            </p:childTnLst>
                          </p:cTn>
                        </p:par>
                        <p:par>
                          <p:cTn id="27" fill="hold">
                            <p:stCondLst>
                              <p:cond delay="5250"/>
                            </p:stCondLst>
                            <p:childTnLst>
                              <p:par>
                                <p:cTn id="28" presetID="22" presetClass="entr" presetSubtype="8"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par>
                          <p:cTn id="31" fill="hold">
                            <p:stCondLst>
                              <p:cond delay="6250"/>
                            </p:stCondLst>
                            <p:childTnLst>
                              <p:par>
                                <p:cTn id="32" presetID="22" presetClass="entr" presetSubtype="8"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000"/>
                                        <p:tgtEl>
                                          <p:spTgt spid="45"/>
                                        </p:tgtEl>
                                      </p:cBhvr>
                                    </p:animEffect>
                                  </p:childTnLst>
                                </p:cTn>
                              </p:par>
                            </p:childTnLst>
                          </p:cTn>
                        </p:par>
                        <p:par>
                          <p:cTn id="35" fill="hold">
                            <p:stCondLst>
                              <p:cond delay="7250"/>
                            </p:stCondLst>
                            <p:childTnLst>
                              <p:par>
                                <p:cTn id="36" presetID="22" presetClass="entr" presetSubtype="8"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000"/>
                                        <p:tgtEl>
                                          <p:spTgt spid="47"/>
                                        </p:tgtEl>
                                      </p:cBhvr>
                                    </p:animEffect>
                                  </p:childTnLst>
                                </p:cTn>
                              </p:par>
                            </p:childTnLst>
                          </p:cTn>
                        </p:par>
                        <p:par>
                          <p:cTn id="39" fill="hold">
                            <p:stCondLst>
                              <p:cond delay="825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6" grpId="0" animBg="1"/>
      <p:bldP spid="68" grpId="0"/>
      <p:bldP spid="40" grpId="0" animBg="1"/>
      <p:bldP spid="41" grpId="0" animBg="1"/>
      <p:bldP spid="45" grpId="0"/>
      <p:bldP spid="47" grpId="0"/>
      <p:bldP spid="4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53464" y="1132865"/>
            <a:ext cx="11159515" cy="5147859"/>
          </a:xfrm>
          <a:prstGeom prst="roundRect">
            <a:avLst>
              <a:gd name="adj" fmla="val 5421"/>
            </a:avLst>
          </a:prstGeom>
          <a:gradFill flip="none" rotWithShape="1">
            <a:gsLst>
              <a:gs pos="50000">
                <a:schemeClr val="accent3"/>
              </a:gs>
              <a:gs pos="0">
                <a:schemeClr val="accent3">
                  <a:lumMod val="60000"/>
                  <a:lumOff val="40000"/>
                </a:schemeClr>
              </a:gs>
            </a:gsLst>
            <a:path path="circle">
              <a:fillToRect l="100000" t="100000"/>
            </a:path>
            <a:tileRect r="-100000" b="-100000"/>
          </a:gradFill>
          <a:ln>
            <a:noFill/>
          </a:ln>
          <a:effectLst>
            <a:outerShdw blurRad="12700" dist="12700" dir="2700000" algn="tl" rotWithShape="0">
              <a:prstClr val="black">
                <a:alpha val="40000"/>
              </a:prstClr>
            </a:outerShdw>
          </a:effectLst>
          <a:scene3d>
            <a:camera prst="orthographicFront"/>
            <a:lightRig rig="threePt" dir="t"/>
          </a:scene3d>
          <a:sp3d>
            <a:bevelT w="19050" h="127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grpSp>
        <p:nvGrpSpPr>
          <p:cNvPr id="105" name="组合 104"/>
          <p:cNvGrpSpPr/>
          <p:nvPr/>
        </p:nvGrpSpPr>
        <p:grpSpPr>
          <a:xfrm>
            <a:off x="1509706" y="891410"/>
            <a:ext cx="2612483" cy="679520"/>
            <a:chOff x="3734206" y="1430045"/>
            <a:chExt cx="2262617" cy="599736"/>
          </a:xfrm>
        </p:grpSpPr>
        <p:grpSp>
          <p:nvGrpSpPr>
            <p:cNvPr id="84" name="组合 83"/>
            <p:cNvGrpSpPr/>
            <p:nvPr/>
          </p:nvGrpSpPr>
          <p:grpSpPr>
            <a:xfrm>
              <a:off x="4244699" y="1430045"/>
              <a:ext cx="220646" cy="599736"/>
              <a:chOff x="4621429" y="1440947"/>
              <a:chExt cx="220646" cy="599736"/>
            </a:xfrm>
          </p:grpSpPr>
          <p:sp>
            <p:nvSpPr>
              <p:cNvPr id="20" name="椭圆 19"/>
              <p:cNvSpPr/>
              <p:nvPr/>
            </p:nvSpPr>
            <p:spPr>
              <a:xfrm flipH="1">
                <a:off x="462142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1" name="椭圆 20"/>
              <p:cNvSpPr/>
              <p:nvPr/>
            </p:nvSpPr>
            <p:spPr>
              <a:xfrm flipH="1">
                <a:off x="4641492"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圆角矩形 23"/>
              <p:cNvSpPr/>
              <p:nvPr/>
            </p:nvSpPr>
            <p:spPr>
              <a:xfrm flipH="1">
                <a:off x="4759206"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圆角矩形 24"/>
              <p:cNvSpPr/>
              <p:nvPr/>
            </p:nvSpPr>
            <p:spPr>
              <a:xfrm flipH="1">
                <a:off x="468851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3" name="组合 82"/>
            <p:cNvGrpSpPr/>
            <p:nvPr/>
          </p:nvGrpSpPr>
          <p:grpSpPr>
            <a:xfrm>
              <a:off x="3734206" y="1430045"/>
              <a:ext cx="220646" cy="599736"/>
              <a:chOff x="4339321" y="1440947"/>
              <a:chExt cx="220646" cy="599736"/>
            </a:xfrm>
          </p:grpSpPr>
          <p:sp>
            <p:nvSpPr>
              <p:cNvPr id="22" name="椭圆 21"/>
              <p:cNvSpPr/>
              <p:nvPr/>
            </p:nvSpPr>
            <p:spPr>
              <a:xfrm flipH="1">
                <a:off x="4339321"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椭圆 22"/>
              <p:cNvSpPr/>
              <p:nvPr/>
            </p:nvSpPr>
            <p:spPr>
              <a:xfrm flipH="1">
                <a:off x="4359385"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圆角矩形 25"/>
              <p:cNvSpPr/>
              <p:nvPr/>
            </p:nvSpPr>
            <p:spPr>
              <a:xfrm flipH="1">
                <a:off x="447043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圆角矩形 26"/>
              <p:cNvSpPr/>
              <p:nvPr/>
            </p:nvSpPr>
            <p:spPr>
              <a:xfrm flipH="1">
                <a:off x="4399747"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6" name="组合 85"/>
            <p:cNvGrpSpPr/>
            <p:nvPr/>
          </p:nvGrpSpPr>
          <p:grpSpPr>
            <a:xfrm>
              <a:off x="5265685" y="1430045"/>
              <a:ext cx="220646" cy="599736"/>
              <a:chOff x="5670727" y="1440947"/>
              <a:chExt cx="220646" cy="599736"/>
            </a:xfrm>
          </p:grpSpPr>
          <p:sp>
            <p:nvSpPr>
              <p:cNvPr id="29" name="椭圆 28"/>
              <p:cNvSpPr/>
              <p:nvPr/>
            </p:nvSpPr>
            <p:spPr>
              <a:xfrm flipH="1">
                <a:off x="5670727"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0" name="椭圆 29"/>
              <p:cNvSpPr/>
              <p:nvPr/>
            </p:nvSpPr>
            <p:spPr>
              <a:xfrm flipH="1">
                <a:off x="5690790"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圆角矩形 32"/>
              <p:cNvSpPr/>
              <p:nvPr/>
            </p:nvSpPr>
            <p:spPr>
              <a:xfrm flipH="1">
                <a:off x="5808504"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4" name="圆角矩形 33"/>
              <p:cNvSpPr/>
              <p:nvPr/>
            </p:nvSpPr>
            <p:spPr>
              <a:xfrm flipH="1">
                <a:off x="573781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5" name="组合 84"/>
            <p:cNvGrpSpPr/>
            <p:nvPr/>
          </p:nvGrpSpPr>
          <p:grpSpPr>
            <a:xfrm>
              <a:off x="4755192" y="1430045"/>
              <a:ext cx="220646" cy="599736"/>
              <a:chOff x="5388619" y="1440947"/>
              <a:chExt cx="220646" cy="599736"/>
            </a:xfrm>
          </p:grpSpPr>
          <p:sp>
            <p:nvSpPr>
              <p:cNvPr id="31" name="椭圆 30"/>
              <p:cNvSpPr/>
              <p:nvPr/>
            </p:nvSpPr>
            <p:spPr>
              <a:xfrm flipH="1">
                <a:off x="5388619" y="1820040"/>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2" name="椭圆 31"/>
              <p:cNvSpPr/>
              <p:nvPr/>
            </p:nvSpPr>
            <p:spPr>
              <a:xfrm flipH="1">
                <a:off x="5408683" y="1840097"/>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圆角矩形 34"/>
              <p:cNvSpPr/>
              <p:nvPr/>
            </p:nvSpPr>
            <p:spPr>
              <a:xfrm flipH="1">
                <a:off x="551973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6" name="圆角矩形 35"/>
              <p:cNvSpPr/>
              <p:nvPr/>
            </p:nvSpPr>
            <p:spPr>
              <a:xfrm flipH="1">
                <a:off x="5449045" y="1440947"/>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88" name="组合 87"/>
            <p:cNvGrpSpPr/>
            <p:nvPr/>
          </p:nvGrpSpPr>
          <p:grpSpPr>
            <a:xfrm>
              <a:off x="5776177" y="1430045"/>
              <a:ext cx="220646" cy="599736"/>
              <a:chOff x="6720025" y="1419143"/>
              <a:chExt cx="220646" cy="599736"/>
            </a:xfrm>
          </p:grpSpPr>
          <p:sp>
            <p:nvSpPr>
              <p:cNvPr id="38" name="椭圆 37"/>
              <p:cNvSpPr/>
              <p:nvPr/>
            </p:nvSpPr>
            <p:spPr>
              <a:xfrm flipH="1">
                <a:off x="6720025" y="1798236"/>
                <a:ext cx="220646" cy="220643"/>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flipH="1">
                <a:off x="6740088" y="1818293"/>
                <a:ext cx="180528" cy="180526"/>
              </a:xfrm>
              <a:prstGeom prst="ellipse">
                <a:avLst/>
              </a:prstGeom>
              <a:solidFill>
                <a:schemeClr val="tx1">
                  <a:lumMod val="75000"/>
                  <a:lumOff val="25000"/>
                </a:schemeClr>
              </a:solidFill>
              <a:ln>
                <a:noFill/>
              </a:ln>
              <a:effectLst>
                <a:innerShdw blurRad="12700" dist="127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圆角矩形 41"/>
              <p:cNvSpPr/>
              <p:nvPr/>
            </p:nvSpPr>
            <p:spPr>
              <a:xfrm flipH="1">
                <a:off x="6857802"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圆角矩形 42"/>
              <p:cNvSpPr/>
              <p:nvPr/>
            </p:nvSpPr>
            <p:spPr>
              <a:xfrm flipH="1">
                <a:off x="6787113" y="1419143"/>
                <a:ext cx="26354" cy="497154"/>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63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sp>
        <p:nvSpPr>
          <p:cNvPr id="66" name="任意多边形 65"/>
          <p:cNvSpPr/>
          <p:nvPr/>
        </p:nvSpPr>
        <p:spPr>
          <a:xfrm>
            <a:off x="52617" y="1644384"/>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chemeClr val="accent6"/>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68" name="标题占位符 1"/>
          <p:cNvSpPr txBox="1"/>
          <p:nvPr/>
        </p:nvSpPr>
        <p:spPr>
          <a:xfrm>
            <a:off x="1478282" y="262919"/>
            <a:ext cx="8580169"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TƯƠNG</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TÁC GIỮA CÁC CỰC CỦA</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NAM CHÂM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0" name="任意多边形 65">
            <a:extLst>
              <a:ext uri="{FF2B5EF4-FFF2-40B4-BE49-F238E27FC236}">
                <a16:creationId xmlns:a16="http://schemas.microsoft.com/office/drawing/2014/main" id="{C7299D93-254D-563B-5836-09B76EDEEAC9}"/>
              </a:ext>
            </a:extLst>
          </p:cNvPr>
          <p:cNvSpPr/>
          <p:nvPr/>
        </p:nvSpPr>
        <p:spPr>
          <a:xfrm>
            <a:off x="49924" y="3291890"/>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FF000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1" name="任意多边形 65">
            <a:extLst>
              <a:ext uri="{FF2B5EF4-FFF2-40B4-BE49-F238E27FC236}">
                <a16:creationId xmlns:a16="http://schemas.microsoft.com/office/drawing/2014/main" id="{BDAD21E0-7664-5322-54C4-BBB4677C075C}"/>
              </a:ext>
            </a:extLst>
          </p:cNvPr>
          <p:cNvSpPr/>
          <p:nvPr/>
        </p:nvSpPr>
        <p:spPr>
          <a:xfrm>
            <a:off x="52617" y="4821433"/>
            <a:ext cx="1774657" cy="1135987"/>
          </a:xfrm>
          <a:custGeom>
            <a:avLst/>
            <a:gdLst>
              <a:gd name="connsiteX0" fmla="*/ 128815 w 1635181"/>
              <a:gd name="connsiteY0" fmla="*/ 0 h 1325284"/>
              <a:gd name="connsiteX1" fmla="*/ 446418 w 1635181"/>
              <a:gd name="connsiteY1" fmla="*/ 0 h 1325284"/>
              <a:gd name="connsiteX2" fmla="*/ 446418 w 1635181"/>
              <a:gd name="connsiteY2" fmla="*/ 196790 h 1325284"/>
              <a:gd name="connsiteX3" fmla="*/ 271683 w 1635181"/>
              <a:gd name="connsiteY3" fmla="*/ 196790 h 1325284"/>
              <a:gd name="connsiteX4" fmla="*/ 170668 w 1635181"/>
              <a:gd name="connsiteY4" fmla="*/ 297805 h 1325284"/>
              <a:gd name="connsiteX5" fmla="*/ 170668 w 1635181"/>
              <a:gd name="connsiteY5" fmla="*/ 308136 h 1325284"/>
              <a:gd name="connsiteX6" fmla="*/ 1286359 w 1635181"/>
              <a:gd name="connsiteY6" fmla="*/ 308136 h 1325284"/>
              <a:gd name="connsiteX7" fmla="*/ 1635181 w 1635181"/>
              <a:gd name="connsiteY7" fmla="*/ 656958 h 1325284"/>
              <a:gd name="connsiteX8" fmla="*/ 1286359 w 1635181"/>
              <a:gd name="connsiteY8" fmla="*/ 1005780 h 1325284"/>
              <a:gd name="connsiteX9" fmla="*/ 170668 w 1635181"/>
              <a:gd name="connsiteY9" fmla="*/ 1005780 h 1325284"/>
              <a:gd name="connsiteX10" fmla="*/ 170668 w 1635181"/>
              <a:gd name="connsiteY10" fmla="*/ 1027479 h 1325284"/>
              <a:gd name="connsiteX11" fmla="*/ 271683 w 1635181"/>
              <a:gd name="connsiteY11" fmla="*/ 1128494 h 1325284"/>
              <a:gd name="connsiteX12" fmla="*/ 446418 w 1635181"/>
              <a:gd name="connsiteY12" fmla="*/ 1128494 h 1325284"/>
              <a:gd name="connsiteX13" fmla="*/ 446418 w 1635181"/>
              <a:gd name="connsiteY13" fmla="*/ 1325284 h 1325284"/>
              <a:gd name="connsiteX14" fmla="*/ 128815 w 1635181"/>
              <a:gd name="connsiteY14" fmla="*/ 1325284 h 1325284"/>
              <a:gd name="connsiteX15" fmla="*/ 0 w 1635181"/>
              <a:gd name="connsiteY15" fmla="*/ 1196469 h 1325284"/>
              <a:gd name="connsiteX16" fmla="*/ 0 w 1635181"/>
              <a:gd name="connsiteY16" fmla="*/ 128815 h 1325284"/>
              <a:gd name="connsiteX17" fmla="*/ 128815 w 1635181"/>
              <a:gd name="connsiteY17" fmla="*/ 0 h 132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181" h="1325284">
                <a:moveTo>
                  <a:pt x="128815" y="0"/>
                </a:moveTo>
                <a:lnTo>
                  <a:pt x="446418" y="0"/>
                </a:lnTo>
                <a:lnTo>
                  <a:pt x="446418" y="196790"/>
                </a:lnTo>
                <a:lnTo>
                  <a:pt x="271683" y="196790"/>
                </a:lnTo>
                <a:cubicBezTo>
                  <a:pt x="215894" y="196790"/>
                  <a:pt x="170668" y="242016"/>
                  <a:pt x="170668" y="297805"/>
                </a:cubicBezTo>
                <a:lnTo>
                  <a:pt x="170668" y="308136"/>
                </a:lnTo>
                <a:lnTo>
                  <a:pt x="1286359" y="308136"/>
                </a:lnTo>
                <a:lnTo>
                  <a:pt x="1635181" y="656958"/>
                </a:lnTo>
                <a:lnTo>
                  <a:pt x="1286359" y="1005780"/>
                </a:lnTo>
                <a:lnTo>
                  <a:pt x="170668" y="1005780"/>
                </a:lnTo>
                <a:lnTo>
                  <a:pt x="170668" y="1027479"/>
                </a:lnTo>
                <a:cubicBezTo>
                  <a:pt x="170668" y="1083268"/>
                  <a:pt x="215894" y="1128494"/>
                  <a:pt x="271683" y="1128494"/>
                </a:cubicBezTo>
                <a:lnTo>
                  <a:pt x="446418" y="1128494"/>
                </a:lnTo>
                <a:lnTo>
                  <a:pt x="446418" y="1325284"/>
                </a:lnTo>
                <a:lnTo>
                  <a:pt x="128815" y="1325284"/>
                </a:lnTo>
                <a:cubicBezTo>
                  <a:pt x="57672" y="1325284"/>
                  <a:pt x="0" y="1267612"/>
                  <a:pt x="0" y="1196469"/>
                </a:cubicBezTo>
                <a:lnTo>
                  <a:pt x="0" y="128815"/>
                </a:lnTo>
                <a:cubicBezTo>
                  <a:pt x="0" y="57672"/>
                  <a:pt x="57672" y="0"/>
                  <a:pt x="128815" y="0"/>
                </a:cubicBezTo>
                <a:close/>
              </a:path>
            </a:pathLst>
          </a:custGeom>
          <a:solidFill>
            <a:srgbClr val="7030A0"/>
          </a:solidFill>
          <a:ln>
            <a:noFill/>
          </a:ln>
          <a:effectLst>
            <a:outerShdw blurRad="25400" dist="12700" dir="2700000" algn="tl" rotWithShape="0">
              <a:prstClr val="black">
                <a:alpha val="40000"/>
              </a:prstClr>
            </a:outerShdw>
          </a:effectLst>
          <a:scene3d>
            <a:camera prst="orthographicFront"/>
            <a:lightRig rig="threePt" dir="t"/>
          </a:scene3d>
          <a:sp3d>
            <a:bevelT w="19050" h="6350" prst="coolSlant"/>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文本框 94">
            <a:extLst>
              <a:ext uri="{FF2B5EF4-FFF2-40B4-BE49-F238E27FC236}">
                <a16:creationId xmlns:a16="http://schemas.microsoft.com/office/drawing/2014/main" id="{BCA94528-3CC4-B2EC-0063-06D0B075C66B}"/>
              </a:ext>
            </a:extLst>
          </p:cNvPr>
          <p:cNvSpPr txBox="1"/>
          <p:nvPr/>
        </p:nvSpPr>
        <p:spPr>
          <a:xfrm>
            <a:off x="648876" y="1949911"/>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06</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7" name="文本框 94">
            <a:extLst>
              <a:ext uri="{FF2B5EF4-FFF2-40B4-BE49-F238E27FC236}">
                <a16:creationId xmlns:a16="http://schemas.microsoft.com/office/drawing/2014/main" id="{FCBA56A0-A2BF-EE1E-C1EA-4D67BAFED376}"/>
              </a:ext>
            </a:extLst>
          </p:cNvPr>
          <p:cNvSpPr txBox="1"/>
          <p:nvPr/>
        </p:nvSpPr>
        <p:spPr>
          <a:xfrm>
            <a:off x="638636" y="4939396"/>
            <a:ext cx="105288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4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4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 name="Rectangle 1">
            <a:extLst>
              <a:ext uri="{FF2B5EF4-FFF2-40B4-BE49-F238E27FC236}">
                <a16:creationId xmlns:a16="http://schemas.microsoft.com/office/drawing/2014/main" id="{37436FA5-47F2-E653-8FE5-ABEDAC6057A7}"/>
              </a:ext>
            </a:extLst>
          </p:cNvPr>
          <p:cNvSpPr/>
          <p:nvPr/>
        </p:nvSpPr>
        <p:spPr>
          <a:xfrm>
            <a:off x="1837548" y="3246904"/>
            <a:ext cx="9226692" cy="110799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effectLst/>
                <a:latin typeface="Times New Roman" panose="02020603050405020304" pitchFamily="18" charset="0"/>
                <a:ea typeface="Times New Roman" panose="02020603050405020304" pitchFamily="18" charset="0"/>
              </a:rPr>
              <a:t>Nếu biết tên một cực của nam châm, có thể dùng nam châm này để biết tên cực của nam châm khác.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a:extLst>
              <a:ext uri="{FF2B5EF4-FFF2-40B4-BE49-F238E27FC236}">
                <a16:creationId xmlns:a16="http://schemas.microsoft.com/office/drawing/2014/main" id="{A2857D2F-D967-BF1C-908F-78792BA4A28F}"/>
              </a:ext>
            </a:extLst>
          </p:cNvPr>
          <p:cNvSpPr/>
          <p:nvPr/>
        </p:nvSpPr>
        <p:spPr>
          <a:xfrm>
            <a:off x="1837548" y="1736776"/>
            <a:ext cx="9226692" cy="1088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đưa từ cực của hai nam châm lại gần nhau, các cực cùng tên đẩy nhau, các cực khác tên hút nhau.</a:t>
            </a:r>
            <a:endParaRPr lang="vi-VN" sz="280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12E32FE8-B2C1-C83C-7C89-803AD4CEAE3B}"/>
              </a:ext>
            </a:extLst>
          </p:cNvPr>
          <p:cNvSpPr/>
          <p:nvPr/>
        </p:nvSpPr>
        <p:spPr>
          <a:xfrm>
            <a:off x="1824581" y="4821433"/>
            <a:ext cx="9239659" cy="127456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12700" marR="12700" indent="254000">
              <a:spcBef>
                <a:spcPts val="600"/>
              </a:spcBef>
              <a:spcAft>
                <a:spcPts val="600"/>
              </a:spcAft>
            </a:pPr>
            <a:r>
              <a:rPr lang="en-US" sz="2800" spc="-25">
                <a:effectLst/>
                <a:latin typeface="Times New Roman" panose="02020603050405020304" pitchFamily="18" charset="0"/>
                <a:ea typeface="Times New Roman" panose="02020603050405020304" pitchFamily="18" charset="0"/>
              </a:rPr>
              <a:t>Hai thanh kim loại luôn hút nhau mà không đẩy nhau thì một trong hai thanh không phải là nam châm. Có thể là một thanh sắt và một nam châm.</a:t>
            </a:r>
            <a:endParaRPr lang="vi-VN" sz="2800">
              <a:effectLst/>
              <a:latin typeface="Segoe UI" panose="020B0502040204020203" pitchFamily="34" charset="0"/>
              <a:ea typeface="Segoe UI" panose="020B0502040204020203" pitchFamily="34" charset="0"/>
            </a:endParaRPr>
          </a:p>
        </p:txBody>
      </p:sp>
      <p:sp>
        <p:nvSpPr>
          <p:cNvPr id="48" name="文本框 94">
            <a:extLst>
              <a:ext uri="{FF2B5EF4-FFF2-40B4-BE49-F238E27FC236}">
                <a16:creationId xmlns:a16="http://schemas.microsoft.com/office/drawing/2014/main" id="{119585A9-DE3E-F233-0269-DD9D2E94A803}"/>
              </a:ext>
            </a:extLst>
          </p:cNvPr>
          <p:cNvSpPr txBox="1"/>
          <p:nvPr/>
        </p:nvSpPr>
        <p:spPr>
          <a:xfrm>
            <a:off x="671728" y="3493870"/>
            <a:ext cx="6555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rPr>
              <a:t> 07</a:t>
            </a:r>
            <a:endParaRPr kumimoji="0" lang="zh-CN" altLang="en-US" sz="2800" b="1" i="0" u="none" strike="noStrike" kern="1200" cap="none" spc="0" normalizeH="0" baseline="0" noProof="0" dirty="0">
              <a:ln>
                <a:noFill/>
              </a:ln>
              <a:solidFill>
                <a:prstClr val="white"/>
              </a:solidFill>
              <a:effectLst>
                <a:innerShdw blurRad="25400" dist="12700" dir="13500000">
                  <a:prstClr val="black">
                    <a:alpha val="50000"/>
                  </a:prstClr>
                </a:innerShdw>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06117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2750"/>
                            </p:stCondLst>
                            <p:childTnLst>
                              <p:par>
                                <p:cTn id="16" presetID="22" presetClass="entr" presetSubtype="4" fill="hold" nodeType="afterEffect">
                                  <p:stCondLst>
                                    <p:cond delay="0"/>
                                  </p:stCondLst>
                                  <p:childTnLst>
                                    <p:set>
                                      <p:cBhvr>
                                        <p:cTn id="17" dur="1" fill="hold">
                                          <p:stCondLst>
                                            <p:cond delay="0"/>
                                          </p:stCondLst>
                                        </p:cTn>
                                        <p:tgtEl>
                                          <p:spTgt spid="105"/>
                                        </p:tgtEl>
                                        <p:attrNameLst>
                                          <p:attrName>style.visibility</p:attrName>
                                        </p:attrNameLst>
                                      </p:cBhvr>
                                      <p:to>
                                        <p:strVal val="visible"/>
                                      </p:to>
                                    </p:set>
                                    <p:animEffect transition="in" filter="wipe(down)">
                                      <p:cBhvr>
                                        <p:cTn id="18" dur="500"/>
                                        <p:tgtEl>
                                          <p:spTgt spid="105"/>
                                        </p:tgtEl>
                                      </p:cBhvr>
                                    </p:animEffect>
                                  </p:childTnLst>
                                </p:cTn>
                              </p:par>
                            </p:childTnLst>
                          </p:cTn>
                        </p:par>
                        <p:par>
                          <p:cTn id="19" fill="hold">
                            <p:stCondLst>
                              <p:cond delay="3250"/>
                            </p:stCondLst>
                            <p:childTnLst>
                              <p:par>
                                <p:cTn id="20" presetID="22" presetClass="entr" presetSubtype="8" fill="hold" grpId="0" nodeType="after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ipe(left)">
                                      <p:cBhvr>
                                        <p:cTn id="22" dur="1000"/>
                                        <p:tgtEl>
                                          <p:spTgt spid="66"/>
                                        </p:tgtEl>
                                      </p:cBhvr>
                                    </p:animEffect>
                                  </p:childTnLst>
                                </p:cTn>
                              </p:par>
                            </p:childTnLst>
                          </p:cTn>
                        </p:par>
                        <p:par>
                          <p:cTn id="23" fill="hold">
                            <p:stCondLst>
                              <p:cond delay="4250"/>
                            </p:stCondLst>
                            <p:childTnLst>
                              <p:par>
                                <p:cTn id="24" presetID="22" presetClass="entr" presetSubtype="8"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left)">
                                      <p:cBhvr>
                                        <p:cTn id="26" dur="1000"/>
                                        <p:tgtEl>
                                          <p:spTgt spid="40"/>
                                        </p:tgtEl>
                                      </p:cBhvr>
                                    </p:animEffect>
                                  </p:childTnLst>
                                </p:cTn>
                              </p:par>
                            </p:childTnLst>
                          </p:cTn>
                        </p:par>
                        <p:par>
                          <p:cTn id="27" fill="hold">
                            <p:stCondLst>
                              <p:cond delay="5250"/>
                            </p:stCondLst>
                            <p:childTnLst>
                              <p:par>
                                <p:cTn id="28" presetID="22" presetClass="entr" presetSubtype="8" fill="hold" grpId="0" nodeType="after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1000"/>
                                        <p:tgtEl>
                                          <p:spTgt spid="41"/>
                                        </p:tgtEl>
                                      </p:cBhvr>
                                    </p:animEffect>
                                  </p:childTnLst>
                                </p:cTn>
                              </p:par>
                            </p:childTnLst>
                          </p:cTn>
                        </p:par>
                        <p:par>
                          <p:cTn id="31" fill="hold">
                            <p:stCondLst>
                              <p:cond delay="6250"/>
                            </p:stCondLst>
                            <p:childTnLst>
                              <p:par>
                                <p:cTn id="32" presetID="22" presetClass="entr" presetSubtype="8"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000"/>
                                        <p:tgtEl>
                                          <p:spTgt spid="45"/>
                                        </p:tgtEl>
                                      </p:cBhvr>
                                    </p:animEffect>
                                  </p:childTnLst>
                                </p:cTn>
                              </p:par>
                            </p:childTnLst>
                          </p:cTn>
                        </p:par>
                        <p:par>
                          <p:cTn id="35" fill="hold">
                            <p:stCondLst>
                              <p:cond delay="7250"/>
                            </p:stCondLst>
                            <p:childTnLst>
                              <p:par>
                                <p:cTn id="36" presetID="22" presetClass="entr" presetSubtype="8" fill="hold" grpId="0" nodeType="afterEffect">
                                  <p:stCondLst>
                                    <p:cond delay="0"/>
                                  </p:stCondLst>
                                  <p:childTnLst>
                                    <p:set>
                                      <p:cBhvr>
                                        <p:cTn id="37" dur="1" fill="hold">
                                          <p:stCondLst>
                                            <p:cond delay="0"/>
                                          </p:stCondLst>
                                        </p:cTn>
                                        <p:tgtEl>
                                          <p:spTgt spid="47"/>
                                        </p:tgtEl>
                                        <p:attrNameLst>
                                          <p:attrName>style.visibility</p:attrName>
                                        </p:attrNameLst>
                                      </p:cBhvr>
                                      <p:to>
                                        <p:strVal val="visible"/>
                                      </p:to>
                                    </p:set>
                                    <p:animEffect transition="in" filter="wipe(left)">
                                      <p:cBhvr>
                                        <p:cTn id="38" dur="1000"/>
                                        <p:tgtEl>
                                          <p:spTgt spid="47"/>
                                        </p:tgtEl>
                                      </p:cBhvr>
                                    </p:animEffect>
                                  </p:childTnLst>
                                </p:cTn>
                              </p:par>
                            </p:childTnLst>
                          </p:cTn>
                        </p:par>
                        <p:par>
                          <p:cTn id="39" fill="hold">
                            <p:stCondLst>
                              <p:cond delay="8250"/>
                            </p:stCondLst>
                            <p:childTnLst>
                              <p:par>
                                <p:cTn id="40" presetID="22" presetClass="entr" presetSubtype="8" fill="hold" grpId="0" nodeType="after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wipe(left)">
                                      <p:cBhvr>
                                        <p:cTn id="42"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6" grpId="0" animBg="1"/>
      <p:bldP spid="68" grpId="0"/>
      <p:bldP spid="40" grpId="0" animBg="1"/>
      <p:bldP spid="41" grpId="0" animBg="1"/>
      <p:bldP spid="45" grpId="0"/>
      <p:bldP spid="47" grpId="0"/>
      <p:bldP spid="4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图片 75"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2076035"/>
            <a:ext cx="3585078" cy="1511955"/>
          </a:xfrm>
          <a:prstGeom prst="rect">
            <a:avLst/>
          </a:prstGeom>
        </p:spPr>
      </p:pic>
      <p:pic>
        <p:nvPicPr>
          <p:cNvPr id="77" name="图片 76"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1034" y="3592899"/>
            <a:ext cx="3585078" cy="1511955"/>
          </a:xfrm>
          <a:prstGeom prst="rect">
            <a:avLst/>
          </a:prstGeom>
        </p:spPr>
      </p:pic>
      <p:sp>
        <p:nvSpPr>
          <p:cNvPr id="68" name="标题占位符 1"/>
          <p:cNvSpPr txBox="1"/>
          <p:nvPr/>
        </p:nvSpPr>
        <p:spPr>
          <a:xfrm>
            <a:off x="883920" y="262918"/>
            <a:ext cx="10789920" cy="9105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THÍ NGHIỆM KHẢO SÁT SỰ TƯƠNG</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TÁC GIỮA CÁC CỰC</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CỦA</a:t>
            </a:r>
            <a:r>
              <a:rPr kumimoji="0" lang="en-US" altLang="zh-CN" sz="2800" b="1" i="0" u="none" strike="noStrike" kern="1200" cap="none" spc="0" normalizeH="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a:t>
            </a: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NAM CHÂM</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5" name="Scroll: Vertical 4">
            <a:extLst>
              <a:ext uri="{FF2B5EF4-FFF2-40B4-BE49-F238E27FC236}">
                <a16:creationId xmlns:a16="http://schemas.microsoft.com/office/drawing/2014/main" id="{E4CEB8C7-38B9-80D2-14E4-3896E2ADDAFC}"/>
              </a:ext>
            </a:extLst>
          </p:cNvPr>
          <p:cNvSpPr/>
          <p:nvPr/>
        </p:nvSpPr>
        <p:spPr>
          <a:xfrm>
            <a:off x="518160" y="1173477"/>
            <a:ext cx="11155680" cy="5238722"/>
          </a:xfrm>
          <a:prstGeom prst="verticalScroll">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320"/>
              </a:spcBef>
              <a:spcAft>
                <a:spcPts val="0"/>
              </a:spcAft>
              <a:buClrTx/>
              <a:buSzTx/>
              <a:buFontTx/>
              <a:buNone/>
              <a:tabLst/>
              <a:defRPr/>
            </a:pPr>
            <a:r>
              <a:rPr kumimoji="0" lang="en-US" sz="4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Kết</a:t>
            </a:r>
            <a:r>
              <a:rPr kumimoji="0" lang="en-US" sz="4800" b="1" i="1"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4800" b="1" i="1" u="sng"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luận</a:t>
            </a:r>
            <a:r>
              <a:rPr kumimoji="0" lang="en-US" sz="4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320"/>
              </a:spcBef>
              <a:spcAft>
                <a:spcPts val="0"/>
              </a:spcAft>
              <a:buClrTx/>
              <a:buSzTx/>
              <a:buFontTx/>
              <a:buNone/>
              <a:tabLst/>
              <a:defRPr/>
            </a:pPr>
            <a:r>
              <a:rPr lang="en-US" sz="4800" dirty="0">
                <a:effectLst/>
                <a:latin typeface="Times New Roman" panose="02020603050405020304" pitchFamily="18" charset="0"/>
                <a:ea typeface="Times New Roman" panose="02020603050405020304" pitchFamily="18" charset="0"/>
              </a:rPr>
              <a:t>Khi </a:t>
            </a:r>
            <a:r>
              <a:rPr lang="en-US" sz="4800" dirty="0" err="1">
                <a:effectLst/>
                <a:latin typeface="Times New Roman" panose="02020603050405020304" pitchFamily="18" charset="0"/>
                <a:ea typeface="Times New Roman" panose="02020603050405020304" pitchFamily="18" charset="0"/>
              </a:rPr>
              <a:t>đưa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từ</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của</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hai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nam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châm</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lại</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gần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nhau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từ</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cùng</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tên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đẩy</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nhau</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từ</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cực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khác</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tên</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hút</a:t>
            </a:r>
            <a:r>
              <a:rPr lang="en-US" sz="4800" dirty="0">
                <a:effectLst/>
                <a:latin typeface="Times New Roman" panose="02020603050405020304" pitchFamily="18" charset="0"/>
                <a:ea typeface="Times New Roman" panose="02020603050405020304" pitchFamily="18" charset="0"/>
              </a:rPr>
              <a:t> </a:t>
            </a:r>
            <a:r>
              <a:rPr lang="en-US" sz="4800" dirty="0" err="1">
                <a:effectLst/>
                <a:latin typeface="Times New Roman" panose="02020603050405020304" pitchFamily="18" charset="0"/>
                <a:ea typeface="Times New Roman" panose="02020603050405020304" pitchFamily="18" charset="0"/>
              </a:rPr>
              <a:t>nhau</a:t>
            </a:r>
            <a:r>
              <a:rPr lang="en-US" sz="4800" dirty="0">
                <a:effectLst/>
                <a:latin typeface="Times New Roman" panose="02020603050405020304" pitchFamily="18" charset="0"/>
                <a:ea typeface="Times New Roman" panose="02020603050405020304" pitchFamily="18" charset="0"/>
              </a:rPr>
              <a:t>.</a:t>
            </a:r>
            <a:endParaRPr kumimoji="0" lang="vi-VN"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577841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anim calcmode="lin" valueType="num">
                                      <p:cBhvr>
                                        <p:cTn id="9" dur="500" fill="hold"/>
                                        <p:tgtEl>
                                          <p:spTgt spid="6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1000"/>
                                        <p:tgtEl>
                                          <p:spTgt spid="5">
                                            <p:txEl>
                                              <p:pRg st="0" end="0"/>
                                            </p:txEl>
                                          </p:spTgt>
                                        </p:tgtEl>
                                      </p:cBhvr>
                                    </p:animEffect>
                                    <p:anim calcmode="lin" valueType="num">
                                      <p:cBhvr>
                                        <p:cTn id="1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84EDCA-7F4A-C207-C305-26D31F16F25A}"/>
              </a:ext>
            </a:extLst>
          </p:cNvPr>
          <p:cNvSpPr txBox="1"/>
          <p:nvPr/>
        </p:nvSpPr>
        <p:spPr>
          <a:xfrm>
            <a:off x="2835668" y="1993187"/>
            <a:ext cx="5455578" cy="1107996"/>
          </a:xfrm>
          <a:prstGeom prst="rect">
            <a:avLst/>
          </a:prstGeom>
          <a:noFill/>
        </p:spPr>
        <p:txBody>
          <a:bodyPr wrap="square" rtlCol="0">
            <a:spAutoFit/>
          </a:bodyPr>
          <a:lstStyle/>
          <a:p>
            <a:r>
              <a:rPr lang="en-US" sz="6600" b="1" dirty="0">
                <a:solidFill>
                  <a:srgbClr val="FF0000"/>
                </a:solidFill>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4847010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7095" y="1913401"/>
            <a:ext cx="3751226" cy="1815882"/>
          </a:xfrm>
          <a:prstGeom prst="rect">
            <a:avLst/>
          </a:prstGeom>
          <a:noFill/>
        </p:spPr>
        <p:txBody>
          <a:bodyPr wrap="square" rtlCol="0">
            <a:spAutoFit/>
          </a:bodyPr>
          <a:lstStyle/>
          <a:p>
            <a:pPr algn="just"/>
            <a:r>
              <a:rPr lang="en-US" sz="2800" b="1">
                <a:solidFill>
                  <a:schemeClr val="accent2"/>
                </a:solidFill>
                <a:latin typeface="Times New Roman" panose="02020603050405020304" pitchFamily="18" charset="0"/>
                <a:ea typeface="Segoe UI" panose="020B0502040204020203" pitchFamily="34" charset="0"/>
                <a:cs typeface="Times New Roman" panose="02020603050405020304" pitchFamily="18" charset="0"/>
              </a:rPr>
              <a:t>2. </a:t>
            </a:r>
            <a:r>
              <a:rPr lang="vi-VN" sz="2800" b="1">
                <a:solidFill>
                  <a:schemeClr val="accent2"/>
                </a:solidFill>
                <a:latin typeface="Times New Roman" panose="02020603050405020304" pitchFamily="18" charset="0"/>
                <a:ea typeface="Segoe UI" panose="020B0502040204020203" pitchFamily="34" charset="0"/>
                <a:cs typeface="Times New Roman" panose="02020603050405020304" pitchFamily="18" charset="0"/>
              </a:rPr>
              <a:t>Hãy kể ra một số dụng cụ hoặc thiết bị có sử dụng nam châm vĩnh cửu.</a:t>
            </a:r>
            <a:endParaRPr lang="vi-VN" sz="28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4" name="KSO_Shape"/>
          <p:cNvSpPr>
            <a:spLocks noChangeAspect="1"/>
          </p:cNvSpPr>
          <p:nvPr/>
        </p:nvSpPr>
        <p:spPr>
          <a:xfrm>
            <a:off x="7104787" y="1143433"/>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35" name="文本框 34"/>
          <p:cNvSpPr txBox="1"/>
          <p:nvPr/>
        </p:nvSpPr>
        <p:spPr>
          <a:xfrm>
            <a:off x="-24340" y="-74162"/>
            <a:ext cx="3826796" cy="1815882"/>
          </a:xfrm>
          <a:prstGeom prst="rect">
            <a:avLst/>
          </a:prstGeom>
          <a:noFill/>
        </p:spPr>
        <p:txBody>
          <a:bodyPr wrap="square" rtlCol="0">
            <a:spAutoFit/>
          </a:bodyPr>
          <a:lstStyle/>
          <a:p>
            <a:r>
              <a:rPr lang="en-US" sz="2800" b="1">
                <a:solidFill>
                  <a:schemeClr val="accent1"/>
                </a:solidFill>
                <a:latin typeface="Times New Roman" panose="02020603050405020304" pitchFamily="18" charset="0"/>
                <a:ea typeface="Segoe UI" panose="020B0502040204020203" pitchFamily="34" charset="0"/>
              </a:rPr>
              <a:t>1. </a:t>
            </a:r>
            <a:r>
              <a:rPr lang="vi-VN" sz="2800" b="1">
                <a:solidFill>
                  <a:schemeClr val="accent1"/>
                </a:solidFill>
                <a:latin typeface="Times New Roman" panose="02020603050405020304" pitchFamily="18" charset="0"/>
                <a:ea typeface="Segoe UI" panose="020B0502040204020203" pitchFamily="34" charset="0"/>
              </a:rPr>
              <a:t>Lực tương tác của nam châm với sắt là lực tiếp xúc hay lực không tiếp xúc?</a:t>
            </a:r>
            <a:endParaRPr lang="zh-CN" altLang="en-US" sz="2800" b="1" dirty="0">
              <a:solidFill>
                <a:schemeClr val="accent1"/>
              </a:solidFill>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36" name="KSO_Shape"/>
          <p:cNvSpPr>
            <a:spLocks noChangeAspect="1"/>
          </p:cNvSpPr>
          <p:nvPr/>
        </p:nvSpPr>
        <p:spPr>
          <a:xfrm>
            <a:off x="4242252" y="1093010"/>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38" name="KSO_Shape"/>
          <p:cNvSpPr>
            <a:spLocks noChangeAspect="1"/>
          </p:cNvSpPr>
          <p:nvPr/>
        </p:nvSpPr>
        <p:spPr>
          <a:xfrm>
            <a:off x="7414727" y="2335130"/>
            <a:ext cx="426103" cy="284779"/>
          </a:xfrm>
          <a:custGeom>
            <a:avLst/>
            <a:gdLst/>
            <a:ahLst/>
            <a:cxnLst/>
            <a:rect l="l" t="t" r="r" b="b"/>
            <a:pathLst>
              <a:path w="4974795" h="3320682">
                <a:moveTo>
                  <a:pt x="1897867" y="1805825"/>
                </a:moveTo>
                <a:lnTo>
                  <a:pt x="2485737" y="2315734"/>
                </a:lnTo>
                <a:lnTo>
                  <a:pt x="3073607" y="1805825"/>
                </a:lnTo>
                <a:lnTo>
                  <a:pt x="4820061" y="3320682"/>
                </a:lnTo>
                <a:lnTo>
                  <a:pt x="151413" y="3320682"/>
                </a:lnTo>
                <a:close/>
                <a:moveTo>
                  <a:pt x="0" y="159634"/>
                </a:moveTo>
                <a:lnTo>
                  <a:pt x="1788328" y="1710812"/>
                </a:lnTo>
                <a:lnTo>
                  <a:pt x="0" y="3261996"/>
                </a:lnTo>
                <a:close/>
                <a:moveTo>
                  <a:pt x="4974795" y="156753"/>
                </a:moveTo>
                <a:lnTo>
                  <a:pt x="4974795" y="3264872"/>
                </a:lnTo>
                <a:lnTo>
                  <a:pt x="3183146" y="1710812"/>
                </a:lnTo>
                <a:close/>
                <a:moveTo>
                  <a:pt x="35040" y="0"/>
                </a:moveTo>
                <a:lnTo>
                  <a:pt x="4936434" y="0"/>
                </a:lnTo>
                <a:lnTo>
                  <a:pt x="2485737" y="2125709"/>
                </a:lnTo>
                <a:close/>
              </a:path>
            </a:pathLst>
          </a:custGeom>
          <a:solidFill>
            <a:srgbClr val="0070C0"/>
          </a:solidFill>
          <a:ln w="12700">
            <a:noFill/>
          </a:ln>
          <a:effectLst>
            <a:innerShdw blurRad="25400" dist="12700" dir="13500000">
              <a:prstClr val="black">
                <a:alpha val="50000"/>
              </a:prstClr>
            </a:innerShdw>
            <a:reflection blurRad="6350" stA="52000" endA="300" endPos="35000" dist="762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ym typeface="+mn-lt"/>
            </a:endParaRPr>
          </a:p>
        </p:txBody>
      </p:sp>
      <p:sp>
        <p:nvSpPr>
          <p:cNvPr id="39" name="KSO_Shape"/>
          <p:cNvSpPr>
            <a:spLocks noChangeAspect="1"/>
          </p:cNvSpPr>
          <p:nvPr/>
        </p:nvSpPr>
        <p:spPr>
          <a:xfrm>
            <a:off x="3572573" y="2925764"/>
            <a:ext cx="404620" cy="447989"/>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accent2"/>
          </a:solidFill>
          <a:ln w="12700">
            <a:noFill/>
          </a:ln>
          <a:effectLst>
            <a:innerShdw blurRad="25400" dist="12700" dir="13500000">
              <a:prstClr val="black">
                <a:alpha val="50000"/>
              </a:prstClr>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41" name="KSO_Shape"/>
          <p:cNvSpPr>
            <a:spLocks noChangeAspect="1"/>
          </p:cNvSpPr>
          <p:nvPr/>
        </p:nvSpPr>
        <p:spPr>
          <a:xfrm flipH="1">
            <a:off x="5593427" y="5132979"/>
            <a:ext cx="378456" cy="348810"/>
          </a:xfrm>
          <a:custGeom>
            <a:avLst/>
            <a:gdLst/>
            <a:ahLst/>
            <a:cxnLst/>
            <a:rect l="l" t="t" r="r" b="b"/>
            <a:pathLst>
              <a:path w="2922576" h="2692126">
                <a:moveTo>
                  <a:pt x="553896" y="1279436"/>
                </a:moveTo>
                <a:cubicBezTo>
                  <a:pt x="792021" y="1473111"/>
                  <a:pt x="992046" y="1742986"/>
                  <a:pt x="1211121" y="1974761"/>
                </a:cubicBezTo>
                <a:lnTo>
                  <a:pt x="1201596" y="2431961"/>
                </a:lnTo>
                <a:cubicBezTo>
                  <a:pt x="947596" y="2384336"/>
                  <a:pt x="769796" y="2336711"/>
                  <a:pt x="639621" y="2117636"/>
                </a:cubicBezTo>
                <a:cubicBezTo>
                  <a:pt x="509446" y="1898561"/>
                  <a:pt x="582471" y="1558836"/>
                  <a:pt x="553896" y="1279436"/>
                </a:cubicBezTo>
                <a:close/>
                <a:moveTo>
                  <a:pt x="1414250" y="349940"/>
                </a:moveTo>
                <a:lnTo>
                  <a:pt x="1576175" y="702365"/>
                </a:lnTo>
                <a:lnTo>
                  <a:pt x="1840671" y="351223"/>
                </a:lnTo>
                <a:cubicBezTo>
                  <a:pt x="1946050" y="474823"/>
                  <a:pt x="2011221" y="645739"/>
                  <a:pt x="2011221" y="834547"/>
                </a:cubicBezTo>
                <a:cubicBezTo>
                  <a:pt x="2019964" y="1198269"/>
                  <a:pt x="1873746" y="1469720"/>
                  <a:pt x="1527496" y="1508764"/>
                </a:cubicBezTo>
                <a:lnTo>
                  <a:pt x="1534971" y="2136686"/>
                </a:lnTo>
                <a:cubicBezTo>
                  <a:pt x="1804846" y="1854111"/>
                  <a:pt x="2036621" y="1552486"/>
                  <a:pt x="2344596" y="1288961"/>
                </a:cubicBezTo>
                <a:cubicBezTo>
                  <a:pt x="2347771" y="1504861"/>
                  <a:pt x="2350946" y="1939836"/>
                  <a:pt x="2192196" y="2193836"/>
                </a:cubicBezTo>
                <a:cubicBezTo>
                  <a:pt x="1995346" y="2466886"/>
                  <a:pt x="1623871" y="2444661"/>
                  <a:pt x="1344471" y="2441486"/>
                </a:cubicBezTo>
                <a:lnTo>
                  <a:pt x="1353780" y="1510652"/>
                </a:lnTo>
                <a:cubicBezTo>
                  <a:pt x="992542" y="1480514"/>
                  <a:pt x="840254" y="1205525"/>
                  <a:pt x="849171" y="834547"/>
                </a:cubicBezTo>
                <a:cubicBezTo>
                  <a:pt x="853745" y="644286"/>
                  <a:pt x="913894" y="479273"/>
                  <a:pt x="1011904" y="360081"/>
                </a:cubicBezTo>
                <a:lnTo>
                  <a:pt x="1014200" y="359465"/>
                </a:lnTo>
                <a:lnTo>
                  <a:pt x="1214225" y="683315"/>
                </a:lnTo>
                <a:close/>
                <a:moveTo>
                  <a:pt x="480281" y="174535"/>
                </a:moveTo>
                <a:cubicBezTo>
                  <a:pt x="324175" y="174535"/>
                  <a:pt x="197626" y="319405"/>
                  <a:pt x="197626" y="498111"/>
                </a:cubicBezTo>
                <a:lnTo>
                  <a:pt x="197626" y="2194015"/>
                </a:lnTo>
                <a:cubicBezTo>
                  <a:pt x="197626" y="2372721"/>
                  <a:pt x="324175" y="2517591"/>
                  <a:pt x="480281" y="2517591"/>
                </a:cubicBezTo>
                <a:lnTo>
                  <a:pt x="2458598" y="2517591"/>
                </a:lnTo>
                <a:cubicBezTo>
                  <a:pt x="2614704" y="2517591"/>
                  <a:pt x="2741253" y="2372721"/>
                  <a:pt x="2741253" y="2194015"/>
                </a:cubicBezTo>
                <a:lnTo>
                  <a:pt x="2741253" y="498111"/>
                </a:lnTo>
                <a:cubicBezTo>
                  <a:pt x="2741253" y="319405"/>
                  <a:pt x="2614704" y="174535"/>
                  <a:pt x="2458598" y="174535"/>
                </a:cubicBezTo>
                <a:close/>
                <a:moveTo>
                  <a:pt x="324765" y="0"/>
                </a:moveTo>
                <a:lnTo>
                  <a:pt x="2597811" y="0"/>
                </a:lnTo>
                <a:cubicBezTo>
                  <a:pt x="2777173" y="0"/>
                  <a:pt x="2922576" y="166453"/>
                  <a:pt x="2922576" y="371783"/>
                </a:cubicBezTo>
                <a:lnTo>
                  <a:pt x="2922576" y="2320344"/>
                </a:lnTo>
                <a:cubicBezTo>
                  <a:pt x="2922576" y="2525673"/>
                  <a:pt x="2777173" y="2692126"/>
                  <a:pt x="2597811" y="2692126"/>
                </a:cubicBezTo>
                <a:lnTo>
                  <a:pt x="324765" y="2692126"/>
                </a:lnTo>
                <a:cubicBezTo>
                  <a:pt x="145402" y="2692126"/>
                  <a:pt x="0" y="2525673"/>
                  <a:pt x="0" y="2320344"/>
                </a:cubicBezTo>
                <a:lnTo>
                  <a:pt x="0" y="371783"/>
                </a:lnTo>
                <a:cubicBezTo>
                  <a:pt x="0" y="166453"/>
                  <a:pt x="145402" y="0"/>
                  <a:pt x="324765" y="0"/>
                </a:cubicBezTo>
                <a:close/>
              </a:path>
            </a:pathLst>
          </a:custGeom>
          <a:solidFill>
            <a:srgbClr val="FFC000"/>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11" name="椭圆 10"/>
          <p:cNvSpPr/>
          <p:nvPr/>
        </p:nvSpPr>
        <p:spPr bwMode="auto">
          <a:xfrm>
            <a:off x="4188732" y="4761758"/>
            <a:ext cx="3013054" cy="94296"/>
          </a:xfrm>
          <a:prstGeom prst="ellipse">
            <a:avLst/>
          </a:prstGeom>
          <a:gradFill flip="none" rotWithShape="1">
            <a:gsLst>
              <a:gs pos="100000">
                <a:schemeClr val="tx1">
                  <a:lumMod val="85000"/>
                  <a:lumOff val="15000"/>
                  <a:alpha val="0"/>
                </a:schemeClr>
              </a:gs>
              <a:gs pos="0">
                <a:schemeClr val="tx1">
                  <a:lumMod val="85000"/>
                  <a:lumOff val="15000"/>
                  <a:alpha val="7000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ym typeface="+mn-lt"/>
            </a:endParaRPr>
          </a:p>
        </p:txBody>
      </p:sp>
      <p:grpSp>
        <p:nvGrpSpPr>
          <p:cNvPr id="3" name="组合 2"/>
          <p:cNvGrpSpPr/>
          <p:nvPr/>
        </p:nvGrpSpPr>
        <p:grpSpPr>
          <a:xfrm>
            <a:off x="3964455" y="1540881"/>
            <a:ext cx="1731274" cy="1710088"/>
            <a:chOff x="4281488" y="1830388"/>
            <a:chExt cx="1816100" cy="1793875"/>
          </a:xfrm>
        </p:grpSpPr>
        <p:sp>
          <p:nvSpPr>
            <p:cNvPr id="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0">
                  <a:schemeClr val="accent1">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6" name="Freeform 5"/>
            <p:cNvSpPr/>
            <p:nvPr/>
          </p:nvSpPr>
          <p:spPr bwMode="auto">
            <a:xfrm>
              <a:off x="4281488" y="1830388"/>
              <a:ext cx="1816100" cy="1793875"/>
            </a:xfrm>
            <a:custGeom>
              <a:avLst/>
              <a:gdLst>
                <a:gd name="T0" fmla="*/ 195 w 483"/>
                <a:gd name="T1" fmla="*/ 294 h 477"/>
                <a:gd name="T2" fmla="*/ 196 w 483"/>
                <a:gd name="T3" fmla="*/ 294 h 477"/>
                <a:gd name="T4" fmla="*/ 298 w 483"/>
                <a:gd name="T5" fmla="*/ 279 h 477"/>
                <a:gd name="T6" fmla="*/ 396 w 483"/>
                <a:gd name="T7" fmla="*/ 208 h 477"/>
                <a:gd name="T8" fmla="*/ 443 w 483"/>
                <a:gd name="T9" fmla="*/ 115 h 477"/>
                <a:gd name="T10" fmla="*/ 483 w 483"/>
                <a:gd name="T11" fmla="*/ 84 h 477"/>
                <a:gd name="T12" fmla="*/ 483 w 483"/>
                <a:gd name="T13" fmla="*/ 84 h 477"/>
                <a:gd name="T14" fmla="*/ 382 w 483"/>
                <a:gd name="T15" fmla="*/ 12 h 477"/>
                <a:gd name="T16" fmla="*/ 309 w 483"/>
                <a:gd name="T17" fmla="*/ 0 h 477"/>
                <a:gd name="T18" fmla="*/ 221 w 483"/>
                <a:gd name="T19" fmla="*/ 19 h 477"/>
                <a:gd name="T20" fmla="*/ 0 w 483"/>
                <a:gd name="T21" fmla="*/ 425 h 477"/>
                <a:gd name="T22" fmla="*/ 3 w 483"/>
                <a:gd name="T23" fmla="*/ 477 h 477"/>
                <a:gd name="T24" fmla="*/ 46 w 483"/>
                <a:gd name="T25" fmla="*/ 383 h 477"/>
                <a:gd name="T26" fmla="*/ 195 w 483"/>
                <a:gd name="T27" fmla="*/ 294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3" h="477">
                  <a:moveTo>
                    <a:pt x="195" y="294"/>
                  </a:moveTo>
                  <a:cubicBezTo>
                    <a:pt x="196" y="294"/>
                    <a:pt x="196" y="294"/>
                    <a:pt x="196" y="294"/>
                  </a:cubicBezTo>
                  <a:cubicBezTo>
                    <a:pt x="298" y="279"/>
                    <a:pt x="298" y="279"/>
                    <a:pt x="298" y="279"/>
                  </a:cubicBezTo>
                  <a:cubicBezTo>
                    <a:pt x="335" y="273"/>
                    <a:pt x="380" y="241"/>
                    <a:pt x="396" y="208"/>
                  </a:cubicBezTo>
                  <a:cubicBezTo>
                    <a:pt x="443" y="115"/>
                    <a:pt x="443" y="115"/>
                    <a:pt x="443" y="115"/>
                  </a:cubicBezTo>
                  <a:cubicBezTo>
                    <a:pt x="453" y="95"/>
                    <a:pt x="467" y="84"/>
                    <a:pt x="483" y="84"/>
                  </a:cubicBezTo>
                  <a:cubicBezTo>
                    <a:pt x="483" y="84"/>
                    <a:pt x="483" y="84"/>
                    <a:pt x="483" y="84"/>
                  </a:cubicBezTo>
                  <a:cubicBezTo>
                    <a:pt x="463" y="59"/>
                    <a:pt x="431" y="28"/>
                    <a:pt x="382" y="12"/>
                  </a:cubicBezTo>
                  <a:cubicBezTo>
                    <a:pt x="358" y="4"/>
                    <a:pt x="333" y="0"/>
                    <a:pt x="309" y="0"/>
                  </a:cubicBezTo>
                  <a:cubicBezTo>
                    <a:pt x="258" y="0"/>
                    <a:pt x="225" y="17"/>
                    <a:pt x="221" y="19"/>
                  </a:cubicBezTo>
                  <a:cubicBezTo>
                    <a:pt x="83" y="108"/>
                    <a:pt x="0" y="260"/>
                    <a:pt x="0" y="425"/>
                  </a:cubicBezTo>
                  <a:cubicBezTo>
                    <a:pt x="0" y="442"/>
                    <a:pt x="1" y="460"/>
                    <a:pt x="3" y="477"/>
                  </a:cubicBezTo>
                  <a:cubicBezTo>
                    <a:pt x="10" y="444"/>
                    <a:pt x="24" y="412"/>
                    <a:pt x="46" y="383"/>
                  </a:cubicBezTo>
                  <a:cubicBezTo>
                    <a:pt x="102" y="307"/>
                    <a:pt x="191" y="295"/>
                    <a:pt x="195" y="294"/>
                  </a:cubicBezTo>
                  <a:close/>
                </a:path>
              </a:pathLst>
            </a:custGeom>
            <a:gradFill flip="none" rotWithShape="1">
              <a:gsLst>
                <a:gs pos="50000">
                  <a:schemeClr val="accent1"/>
                </a:gs>
                <a:gs pos="100000">
                  <a:schemeClr val="accent1">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p:cNvGrpSpPr/>
          <p:nvPr/>
        </p:nvGrpSpPr>
        <p:grpSpPr>
          <a:xfrm>
            <a:off x="4982941" y="1324389"/>
            <a:ext cx="2081597" cy="1363614"/>
            <a:chOff x="5349876" y="1612900"/>
            <a:chExt cx="2109788" cy="1420813"/>
          </a:xfrm>
          <a:solidFill>
            <a:schemeClr val="accent6">
              <a:lumMod val="75000"/>
            </a:schemeClr>
          </a:solidFill>
        </p:grpSpPr>
        <p:sp>
          <p:nvSpPr>
            <p:cNvPr id="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7" name="Freeform 6"/>
            <p:cNvSpPr/>
            <p:nvPr/>
          </p:nvSpPr>
          <p:spPr bwMode="auto">
            <a:xfrm>
              <a:off x="5349876" y="1612900"/>
              <a:ext cx="2109788" cy="1420813"/>
            </a:xfrm>
            <a:custGeom>
              <a:avLst/>
              <a:gdLst>
                <a:gd name="T0" fmla="*/ 103 w 561"/>
                <a:gd name="T1" fmla="*/ 54 h 378"/>
                <a:gd name="T2" fmla="*/ 232 w 561"/>
                <a:gd name="T3" fmla="*/ 162 h 378"/>
                <a:gd name="T4" fmla="*/ 238 w 561"/>
                <a:gd name="T5" fmla="*/ 173 h 378"/>
                <a:gd name="T6" fmla="*/ 285 w 561"/>
                <a:gd name="T7" fmla="*/ 266 h 378"/>
                <a:gd name="T8" fmla="*/ 383 w 561"/>
                <a:gd name="T9" fmla="*/ 337 h 378"/>
                <a:gd name="T10" fmla="*/ 485 w 561"/>
                <a:gd name="T11" fmla="*/ 352 h 378"/>
                <a:gd name="T12" fmla="*/ 526 w 561"/>
                <a:gd name="T13" fmla="*/ 378 h 378"/>
                <a:gd name="T14" fmla="*/ 560 w 561"/>
                <a:gd name="T15" fmla="*/ 260 h 378"/>
                <a:gd name="T16" fmla="*/ 504 w 561"/>
                <a:gd name="T17" fmla="*/ 110 h 378"/>
                <a:gd name="T18" fmla="*/ 199 w 561"/>
                <a:gd name="T19" fmla="*/ 0 h 378"/>
                <a:gd name="T20" fmla="*/ 0 w 561"/>
                <a:gd name="T21" fmla="*/ 43 h 378"/>
                <a:gd name="T22" fmla="*/ 25 w 561"/>
                <a:gd name="T23" fmla="*/ 42 h 378"/>
                <a:gd name="T24" fmla="*/ 103 w 561"/>
                <a:gd name="T25" fmla="*/ 5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1" h="378">
                  <a:moveTo>
                    <a:pt x="103" y="54"/>
                  </a:moveTo>
                  <a:cubicBezTo>
                    <a:pt x="190" y="83"/>
                    <a:pt x="228" y="153"/>
                    <a:pt x="232" y="162"/>
                  </a:cubicBezTo>
                  <a:cubicBezTo>
                    <a:pt x="234" y="165"/>
                    <a:pt x="236" y="169"/>
                    <a:pt x="238" y="173"/>
                  </a:cubicBezTo>
                  <a:cubicBezTo>
                    <a:pt x="285" y="266"/>
                    <a:pt x="285" y="266"/>
                    <a:pt x="285" y="266"/>
                  </a:cubicBezTo>
                  <a:cubicBezTo>
                    <a:pt x="301" y="299"/>
                    <a:pt x="346" y="331"/>
                    <a:pt x="383" y="337"/>
                  </a:cubicBezTo>
                  <a:cubicBezTo>
                    <a:pt x="485" y="352"/>
                    <a:pt x="485" y="352"/>
                    <a:pt x="485" y="352"/>
                  </a:cubicBezTo>
                  <a:cubicBezTo>
                    <a:pt x="506" y="355"/>
                    <a:pt x="521" y="364"/>
                    <a:pt x="526" y="378"/>
                  </a:cubicBezTo>
                  <a:cubicBezTo>
                    <a:pt x="542" y="351"/>
                    <a:pt x="560" y="309"/>
                    <a:pt x="560" y="260"/>
                  </a:cubicBezTo>
                  <a:cubicBezTo>
                    <a:pt x="561" y="168"/>
                    <a:pt x="511" y="116"/>
                    <a:pt x="504" y="110"/>
                  </a:cubicBezTo>
                  <a:cubicBezTo>
                    <a:pt x="419" y="39"/>
                    <a:pt x="310" y="0"/>
                    <a:pt x="199" y="0"/>
                  </a:cubicBezTo>
                  <a:cubicBezTo>
                    <a:pt x="129" y="0"/>
                    <a:pt x="63" y="15"/>
                    <a:pt x="0" y="43"/>
                  </a:cubicBezTo>
                  <a:cubicBezTo>
                    <a:pt x="8" y="42"/>
                    <a:pt x="16" y="42"/>
                    <a:pt x="25" y="42"/>
                  </a:cubicBezTo>
                  <a:cubicBezTo>
                    <a:pt x="51" y="42"/>
                    <a:pt x="77" y="46"/>
                    <a:pt x="103" y="54"/>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972347" y="3856309"/>
            <a:ext cx="2194360" cy="939792"/>
            <a:chOff x="5338763" y="4259263"/>
            <a:chExt cx="2301875" cy="985838"/>
          </a:xfrm>
        </p:grpSpPr>
        <p:sp>
          <p:nvSpPr>
            <p:cNvPr id="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0">
                  <a:schemeClr val="accent3">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8" name="Freeform 7"/>
            <p:cNvSpPr/>
            <p:nvPr/>
          </p:nvSpPr>
          <p:spPr bwMode="auto">
            <a:xfrm>
              <a:off x="5338763" y="4259263"/>
              <a:ext cx="2301875" cy="985838"/>
            </a:xfrm>
            <a:custGeom>
              <a:avLst/>
              <a:gdLst>
                <a:gd name="T0" fmla="*/ 612 w 612"/>
                <a:gd name="T1" fmla="*/ 33 h 262"/>
                <a:gd name="T2" fmla="*/ 520 w 612"/>
                <a:gd name="T3" fmla="*/ 81 h 262"/>
                <a:gd name="T4" fmla="*/ 463 w 612"/>
                <a:gd name="T5" fmla="*/ 89 h 262"/>
                <a:gd name="T6" fmla="*/ 353 w 612"/>
                <a:gd name="T7" fmla="*/ 60 h 262"/>
                <a:gd name="T8" fmla="*/ 262 w 612"/>
                <a:gd name="T9" fmla="*/ 13 h 262"/>
                <a:gd name="T10" fmla="*/ 202 w 612"/>
                <a:gd name="T11" fmla="*/ 0 h 262"/>
                <a:gd name="T12" fmla="*/ 141 w 612"/>
                <a:gd name="T13" fmla="*/ 13 h 262"/>
                <a:gd name="T14" fmla="*/ 49 w 612"/>
                <a:gd name="T15" fmla="*/ 61 h 262"/>
                <a:gd name="T16" fmla="*/ 19 w 612"/>
                <a:gd name="T17" fmla="*/ 69 h 262"/>
                <a:gd name="T18" fmla="*/ 0 w 612"/>
                <a:gd name="T19" fmla="*/ 64 h 262"/>
                <a:gd name="T20" fmla="*/ 40 w 612"/>
                <a:gd name="T21" fmla="*/ 172 h 262"/>
                <a:gd name="T22" fmla="*/ 173 w 612"/>
                <a:gd name="T23" fmla="*/ 261 h 262"/>
                <a:gd name="T24" fmla="*/ 202 w 612"/>
                <a:gd name="T25" fmla="*/ 262 h 262"/>
                <a:gd name="T26" fmla="*/ 443 w 612"/>
                <a:gd name="T27" fmla="*/ 197 h 262"/>
                <a:gd name="T28" fmla="*/ 612 w 612"/>
                <a:gd name="T29" fmla="*/ 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2" h="262">
                  <a:moveTo>
                    <a:pt x="612" y="33"/>
                  </a:moveTo>
                  <a:cubicBezTo>
                    <a:pt x="586" y="55"/>
                    <a:pt x="555" y="71"/>
                    <a:pt x="520" y="81"/>
                  </a:cubicBezTo>
                  <a:cubicBezTo>
                    <a:pt x="501" y="86"/>
                    <a:pt x="482" y="89"/>
                    <a:pt x="463" y="89"/>
                  </a:cubicBezTo>
                  <a:cubicBezTo>
                    <a:pt x="401" y="89"/>
                    <a:pt x="358" y="63"/>
                    <a:pt x="353" y="60"/>
                  </a:cubicBezTo>
                  <a:cubicBezTo>
                    <a:pt x="262" y="13"/>
                    <a:pt x="262" y="13"/>
                    <a:pt x="262" y="13"/>
                  </a:cubicBezTo>
                  <a:cubicBezTo>
                    <a:pt x="246" y="5"/>
                    <a:pt x="225" y="0"/>
                    <a:pt x="202" y="0"/>
                  </a:cubicBezTo>
                  <a:cubicBezTo>
                    <a:pt x="179" y="0"/>
                    <a:pt x="157" y="5"/>
                    <a:pt x="141" y="13"/>
                  </a:cubicBezTo>
                  <a:cubicBezTo>
                    <a:pt x="49" y="61"/>
                    <a:pt x="49" y="61"/>
                    <a:pt x="49" y="61"/>
                  </a:cubicBezTo>
                  <a:cubicBezTo>
                    <a:pt x="38" y="66"/>
                    <a:pt x="28" y="69"/>
                    <a:pt x="19" y="69"/>
                  </a:cubicBezTo>
                  <a:cubicBezTo>
                    <a:pt x="12" y="69"/>
                    <a:pt x="6" y="67"/>
                    <a:pt x="0" y="64"/>
                  </a:cubicBezTo>
                  <a:cubicBezTo>
                    <a:pt x="3" y="92"/>
                    <a:pt x="12" y="133"/>
                    <a:pt x="40" y="172"/>
                  </a:cubicBezTo>
                  <a:cubicBezTo>
                    <a:pt x="94" y="246"/>
                    <a:pt x="165" y="260"/>
                    <a:pt x="173" y="261"/>
                  </a:cubicBezTo>
                  <a:cubicBezTo>
                    <a:pt x="183" y="261"/>
                    <a:pt x="193" y="262"/>
                    <a:pt x="202" y="262"/>
                  </a:cubicBezTo>
                  <a:cubicBezTo>
                    <a:pt x="286" y="262"/>
                    <a:pt x="370" y="239"/>
                    <a:pt x="443" y="197"/>
                  </a:cubicBezTo>
                  <a:cubicBezTo>
                    <a:pt x="512" y="157"/>
                    <a:pt x="570" y="101"/>
                    <a:pt x="612" y="33"/>
                  </a:cubicBezTo>
                  <a:close/>
                </a:path>
              </a:pathLst>
            </a:custGeom>
            <a:gradFill flip="none" rotWithShape="1">
              <a:gsLst>
                <a:gs pos="50000">
                  <a:schemeClr val="accent3"/>
                </a:gs>
                <a:gs pos="100000">
                  <a:schemeClr val="accent3">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3970510" y="2698595"/>
            <a:ext cx="1374123" cy="2061185"/>
            <a:chOff x="4287838" y="3044825"/>
            <a:chExt cx="1441450" cy="2162175"/>
          </a:xfrm>
        </p:grpSpPr>
        <p:sp>
          <p:nvSpPr>
            <p:cNvPr id="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0">
                  <a:schemeClr val="accent2">
                    <a:lumMod val="60000"/>
                    <a:lumOff val="4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9" name="Freeform 8"/>
            <p:cNvSpPr/>
            <p:nvPr/>
          </p:nvSpPr>
          <p:spPr bwMode="auto">
            <a:xfrm>
              <a:off x="4287838" y="3044825"/>
              <a:ext cx="1441450" cy="2162175"/>
            </a:xfrm>
            <a:custGeom>
              <a:avLst/>
              <a:gdLst>
                <a:gd name="T0" fmla="*/ 154 w 383"/>
                <a:gd name="T1" fmla="*/ 458 h 575"/>
                <a:gd name="T2" fmla="*/ 383 w 383"/>
                <a:gd name="T3" fmla="*/ 575 h 575"/>
                <a:gd name="T4" fmla="*/ 306 w 383"/>
                <a:gd name="T5" fmla="*/ 505 h 575"/>
                <a:gd name="T6" fmla="*/ 263 w 383"/>
                <a:gd name="T7" fmla="*/ 344 h 575"/>
                <a:gd name="T8" fmla="*/ 264 w 383"/>
                <a:gd name="T9" fmla="*/ 337 h 575"/>
                <a:gd name="T10" fmla="*/ 281 w 383"/>
                <a:gd name="T11" fmla="*/ 235 h 575"/>
                <a:gd name="T12" fmla="*/ 243 w 383"/>
                <a:gd name="T13" fmla="*/ 120 h 575"/>
                <a:gd name="T14" fmla="*/ 169 w 383"/>
                <a:gd name="T15" fmla="*/ 47 h 575"/>
                <a:gd name="T16" fmla="*/ 152 w 383"/>
                <a:gd name="T17" fmla="*/ 0 h 575"/>
                <a:gd name="T18" fmla="*/ 57 w 383"/>
                <a:gd name="T19" fmla="*/ 70 h 575"/>
                <a:gd name="T20" fmla="*/ 14 w 383"/>
                <a:gd name="T21" fmla="*/ 225 h 575"/>
                <a:gd name="T22" fmla="*/ 14 w 383"/>
                <a:gd name="T23" fmla="*/ 225 h 575"/>
                <a:gd name="T24" fmla="*/ 154 w 383"/>
                <a:gd name="T25" fmla="*/ 458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3" h="575">
                  <a:moveTo>
                    <a:pt x="154" y="458"/>
                  </a:moveTo>
                  <a:cubicBezTo>
                    <a:pt x="218" y="517"/>
                    <a:pt x="297" y="557"/>
                    <a:pt x="383" y="575"/>
                  </a:cubicBezTo>
                  <a:cubicBezTo>
                    <a:pt x="353" y="557"/>
                    <a:pt x="327" y="534"/>
                    <a:pt x="306" y="505"/>
                  </a:cubicBezTo>
                  <a:cubicBezTo>
                    <a:pt x="251" y="428"/>
                    <a:pt x="262" y="348"/>
                    <a:pt x="263" y="344"/>
                  </a:cubicBezTo>
                  <a:cubicBezTo>
                    <a:pt x="263" y="342"/>
                    <a:pt x="263" y="339"/>
                    <a:pt x="264" y="337"/>
                  </a:cubicBezTo>
                  <a:cubicBezTo>
                    <a:pt x="281" y="235"/>
                    <a:pt x="281" y="235"/>
                    <a:pt x="281" y="235"/>
                  </a:cubicBezTo>
                  <a:cubicBezTo>
                    <a:pt x="287" y="198"/>
                    <a:pt x="269" y="146"/>
                    <a:pt x="243" y="120"/>
                  </a:cubicBezTo>
                  <a:cubicBezTo>
                    <a:pt x="169" y="47"/>
                    <a:pt x="169" y="47"/>
                    <a:pt x="169" y="47"/>
                  </a:cubicBezTo>
                  <a:cubicBezTo>
                    <a:pt x="153" y="31"/>
                    <a:pt x="147" y="14"/>
                    <a:pt x="152" y="0"/>
                  </a:cubicBezTo>
                  <a:cubicBezTo>
                    <a:pt x="123" y="11"/>
                    <a:pt x="85" y="32"/>
                    <a:pt x="57" y="70"/>
                  </a:cubicBezTo>
                  <a:cubicBezTo>
                    <a:pt x="0" y="148"/>
                    <a:pt x="14" y="224"/>
                    <a:pt x="14" y="225"/>
                  </a:cubicBezTo>
                  <a:cubicBezTo>
                    <a:pt x="14" y="225"/>
                    <a:pt x="14" y="225"/>
                    <a:pt x="14" y="225"/>
                  </a:cubicBezTo>
                  <a:cubicBezTo>
                    <a:pt x="38" y="315"/>
                    <a:pt x="86" y="396"/>
                    <a:pt x="154" y="458"/>
                  </a:cubicBezTo>
                  <a:close/>
                </a:path>
              </a:pathLst>
            </a:custGeom>
            <a:gradFill flip="none" rotWithShape="1">
              <a:gsLst>
                <a:gs pos="50000">
                  <a:schemeClr val="accent2"/>
                </a:gs>
                <a:gs pos="100000">
                  <a:schemeClr val="accent2">
                    <a:lumMod val="75000"/>
                    <a:lumOff val="25000"/>
                  </a:schemeClr>
                </a:gs>
              </a:gsLst>
              <a:path path="circle">
                <a:fillToRect r="100000" b="100000"/>
              </a:path>
              <a:tileRect l="-100000" t="-100000"/>
            </a:gra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1" name="组合 30"/>
          <p:cNvGrpSpPr/>
          <p:nvPr/>
        </p:nvGrpSpPr>
        <p:grpSpPr>
          <a:xfrm>
            <a:off x="6391873" y="1899545"/>
            <a:ext cx="1032106" cy="2215546"/>
            <a:chOff x="6827838" y="2206625"/>
            <a:chExt cx="1082675" cy="2324100"/>
          </a:xfrm>
          <a:solidFill>
            <a:srgbClr val="0070C0"/>
          </a:solidFill>
        </p:grpSpPr>
        <p:sp>
          <p:nvSpPr>
            <p:cNvPr id="1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30" name="Freeform 9"/>
            <p:cNvSpPr/>
            <p:nvPr/>
          </p:nvSpPr>
          <p:spPr bwMode="auto">
            <a:xfrm>
              <a:off x="6827838" y="2206625"/>
              <a:ext cx="1082675" cy="2324100"/>
            </a:xfrm>
            <a:custGeom>
              <a:avLst/>
              <a:gdLst>
                <a:gd name="T0" fmla="*/ 163 w 288"/>
                <a:gd name="T1" fmla="*/ 0 h 618"/>
                <a:gd name="T2" fmla="*/ 184 w 288"/>
                <a:gd name="T3" fmla="*/ 102 h 618"/>
                <a:gd name="T4" fmla="*/ 122 w 288"/>
                <a:gd name="T5" fmla="*/ 264 h 618"/>
                <a:gd name="T6" fmla="*/ 117 w 288"/>
                <a:gd name="T7" fmla="*/ 270 h 618"/>
                <a:gd name="T8" fmla="*/ 43 w 288"/>
                <a:gd name="T9" fmla="*/ 343 h 618"/>
                <a:gd name="T10" fmla="*/ 6 w 288"/>
                <a:gd name="T11" fmla="*/ 458 h 618"/>
                <a:gd name="T12" fmla="*/ 23 w 288"/>
                <a:gd name="T13" fmla="*/ 560 h 618"/>
                <a:gd name="T14" fmla="*/ 14 w 288"/>
                <a:gd name="T15" fmla="*/ 604 h 618"/>
                <a:gd name="T16" fmla="*/ 8 w 288"/>
                <a:gd name="T17" fmla="*/ 610 h 618"/>
                <a:gd name="T18" fmla="*/ 67 w 288"/>
                <a:gd name="T19" fmla="*/ 618 h 618"/>
                <a:gd name="T20" fmla="*/ 120 w 288"/>
                <a:gd name="T21" fmla="*/ 611 h 618"/>
                <a:gd name="T22" fmla="*/ 249 w 288"/>
                <a:gd name="T23" fmla="*/ 515 h 618"/>
                <a:gd name="T24" fmla="*/ 249 w 288"/>
                <a:gd name="T25" fmla="*/ 515 h 618"/>
                <a:gd name="T26" fmla="*/ 288 w 288"/>
                <a:gd name="T27" fmla="*/ 325 h 618"/>
                <a:gd name="T28" fmla="*/ 163 w 288"/>
                <a:gd name="T29"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618">
                  <a:moveTo>
                    <a:pt x="163" y="0"/>
                  </a:moveTo>
                  <a:cubicBezTo>
                    <a:pt x="177" y="32"/>
                    <a:pt x="184" y="66"/>
                    <a:pt x="184" y="102"/>
                  </a:cubicBezTo>
                  <a:cubicBezTo>
                    <a:pt x="183" y="195"/>
                    <a:pt x="125" y="261"/>
                    <a:pt x="122" y="264"/>
                  </a:cubicBezTo>
                  <a:cubicBezTo>
                    <a:pt x="121" y="266"/>
                    <a:pt x="119" y="268"/>
                    <a:pt x="117" y="270"/>
                  </a:cubicBezTo>
                  <a:cubicBezTo>
                    <a:pt x="43" y="343"/>
                    <a:pt x="43" y="343"/>
                    <a:pt x="43" y="343"/>
                  </a:cubicBezTo>
                  <a:cubicBezTo>
                    <a:pt x="17" y="369"/>
                    <a:pt x="0" y="421"/>
                    <a:pt x="6" y="458"/>
                  </a:cubicBezTo>
                  <a:cubicBezTo>
                    <a:pt x="23" y="560"/>
                    <a:pt x="23" y="560"/>
                    <a:pt x="23" y="560"/>
                  </a:cubicBezTo>
                  <a:cubicBezTo>
                    <a:pt x="26" y="579"/>
                    <a:pt x="23" y="594"/>
                    <a:pt x="14" y="604"/>
                  </a:cubicBezTo>
                  <a:cubicBezTo>
                    <a:pt x="12" y="606"/>
                    <a:pt x="10" y="608"/>
                    <a:pt x="8" y="610"/>
                  </a:cubicBezTo>
                  <a:cubicBezTo>
                    <a:pt x="27" y="615"/>
                    <a:pt x="47" y="618"/>
                    <a:pt x="67" y="618"/>
                  </a:cubicBezTo>
                  <a:cubicBezTo>
                    <a:pt x="85" y="618"/>
                    <a:pt x="102" y="616"/>
                    <a:pt x="120" y="611"/>
                  </a:cubicBezTo>
                  <a:cubicBezTo>
                    <a:pt x="213" y="585"/>
                    <a:pt x="249" y="516"/>
                    <a:pt x="249" y="515"/>
                  </a:cubicBezTo>
                  <a:cubicBezTo>
                    <a:pt x="249" y="515"/>
                    <a:pt x="249" y="515"/>
                    <a:pt x="249" y="515"/>
                  </a:cubicBezTo>
                  <a:cubicBezTo>
                    <a:pt x="275" y="455"/>
                    <a:pt x="288" y="391"/>
                    <a:pt x="288" y="325"/>
                  </a:cubicBezTo>
                  <a:cubicBezTo>
                    <a:pt x="288" y="204"/>
                    <a:pt x="244" y="89"/>
                    <a:pt x="163" y="0"/>
                  </a:cubicBezTo>
                  <a:close/>
                </a:path>
              </a:pathLst>
            </a:custGeom>
            <a:grp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文本框 42"/>
          <p:cNvSpPr txBox="1"/>
          <p:nvPr/>
        </p:nvSpPr>
        <p:spPr>
          <a:xfrm>
            <a:off x="4577313" y="1811910"/>
            <a:ext cx="550151"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01</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45" name="文本框 44"/>
          <p:cNvSpPr txBox="1"/>
          <p:nvPr/>
        </p:nvSpPr>
        <p:spPr>
          <a:xfrm>
            <a:off x="4288330" y="3285231"/>
            <a:ext cx="543739"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02</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47" name="文本框 46"/>
          <p:cNvSpPr txBox="1"/>
          <p:nvPr/>
        </p:nvSpPr>
        <p:spPr>
          <a:xfrm>
            <a:off x="6561048" y="3156895"/>
            <a:ext cx="543739"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04</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49" name="文本框 48"/>
          <p:cNvSpPr txBox="1"/>
          <p:nvPr/>
        </p:nvSpPr>
        <p:spPr>
          <a:xfrm>
            <a:off x="6181305" y="1777855"/>
            <a:ext cx="543739"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05</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51" name="文本框 50"/>
          <p:cNvSpPr txBox="1"/>
          <p:nvPr/>
        </p:nvSpPr>
        <p:spPr>
          <a:xfrm>
            <a:off x="5510786" y="3986741"/>
            <a:ext cx="543739" cy="523220"/>
          </a:xfrm>
          <a:prstGeom prst="rect">
            <a:avLst/>
          </a:prstGeom>
          <a:noFill/>
        </p:spPr>
        <p:txBody>
          <a:bodyPr wrap="none" rtlCol="0">
            <a:spAutoFit/>
          </a:bodyPr>
          <a:lstStyle/>
          <a:p>
            <a:r>
              <a:rPr lang="en-US" altLang="zh-CN"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rPr>
              <a:t>03</a:t>
            </a:r>
            <a:endParaRPr lang="zh-CN" altLang="en-US" sz="2800" b="1" dirty="0">
              <a:solidFill>
                <a:schemeClr val="bg1"/>
              </a:solidFill>
              <a:effectLst>
                <a:innerShdw blurRad="25400" dist="12700" dir="13500000">
                  <a:prstClr val="black">
                    <a:alpha val="50000"/>
                  </a:prstClr>
                </a:innerShdw>
              </a:effectLst>
              <a:latin typeface="Times New Roman" panose="02020603050405020304" pitchFamily="18" charset="0"/>
              <a:cs typeface="Times New Roman" panose="02020603050405020304" pitchFamily="18" charset="0"/>
            </a:endParaRPr>
          </a:p>
        </p:txBody>
      </p:sp>
      <p:sp>
        <p:nvSpPr>
          <p:cNvPr id="55" name="文本框 32"/>
          <p:cNvSpPr txBox="1"/>
          <p:nvPr/>
        </p:nvSpPr>
        <p:spPr>
          <a:xfrm>
            <a:off x="7450461" y="815678"/>
            <a:ext cx="4650772" cy="1384995"/>
          </a:xfrm>
          <a:prstGeom prst="rect">
            <a:avLst/>
          </a:prstGeom>
          <a:noFill/>
        </p:spPr>
        <p:txBody>
          <a:bodyPr wrap="square" rtlCol="0">
            <a:spAutoFit/>
          </a:bodyPr>
          <a:lstStyle/>
          <a:p>
            <a:r>
              <a:rPr lang="en-US" sz="2800" b="1">
                <a:solidFill>
                  <a:schemeClr val="accent6"/>
                </a:solidFill>
                <a:latin typeface="Times New Roman" panose="02020603050405020304" pitchFamily="18" charset="0"/>
                <a:ea typeface="Times New Roman" panose="02020603050405020304" pitchFamily="18" charset="0"/>
              </a:rPr>
              <a:t>4. </a:t>
            </a:r>
            <a:r>
              <a:rPr lang="vi-VN" sz="2800" b="1">
                <a:solidFill>
                  <a:schemeClr val="accent6"/>
                </a:solidFill>
                <a:latin typeface="Times New Roman" panose="02020603050405020304" pitchFamily="18" charset="0"/>
                <a:ea typeface="Times New Roman" panose="02020603050405020304" pitchFamily="18" charset="0"/>
              </a:rPr>
              <a:t>Từ kết quả Bảng 18.1, em hãy chỉ ra những vật liệu có tương tác với nam châm. </a:t>
            </a:r>
            <a:endParaRPr lang="zh-CN" altLang="en-US" sz="2800" b="1" dirty="0">
              <a:solidFill>
                <a:schemeClr val="accent6"/>
              </a:solidFill>
              <a:latin typeface="Times New Roman" panose="02020603050405020304" pitchFamily="18" charset="0"/>
              <a:ea typeface="方正正中黑简体" panose="02000000000000000000" pitchFamily="2" charset="-122"/>
              <a:cs typeface="Times New Roman" panose="02020603050405020304" pitchFamily="18" charset="0"/>
              <a:sym typeface="+mn-lt"/>
            </a:endParaRPr>
          </a:p>
        </p:txBody>
      </p:sp>
      <p:sp>
        <p:nvSpPr>
          <p:cNvPr id="57" name="文本框 32"/>
          <p:cNvSpPr txBox="1"/>
          <p:nvPr/>
        </p:nvSpPr>
        <p:spPr>
          <a:xfrm>
            <a:off x="7772284" y="2267442"/>
            <a:ext cx="4419716" cy="1815882"/>
          </a:xfrm>
          <a:prstGeom prst="rect">
            <a:avLst/>
          </a:prstGeom>
          <a:noFill/>
        </p:spPr>
        <p:txBody>
          <a:bodyPr wrap="square" rtlCol="0">
            <a:spAutoFit/>
          </a:bodyPr>
          <a:lstStyle/>
          <a:p>
            <a:r>
              <a:rPr lang="en-US" sz="28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6. </a:t>
            </a:r>
            <a:r>
              <a:rPr lang="vi-VN" sz="2800" b="1">
                <a:solidFill>
                  <a:schemeClr val="accent2"/>
                </a:solidFill>
                <a:latin typeface="Times New Roman" panose="02020603050405020304" pitchFamily="18" charset="0"/>
                <a:ea typeface="Times New Roman" panose="02020603050405020304" pitchFamily="18" charset="0"/>
                <a:cs typeface="Times New Roman" panose="02020603050405020304" pitchFamily="18" charset="0"/>
              </a:rPr>
              <a:t>Từ các kết quả của thí nghiệm, hãy rút ra kết luận vể sự tương tác giữa các cực của nam châm.</a:t>
            </a:r>
            <a:endParaRPr lang="vi-VN" sz="2800" b="1">
              <a:solidFill>
                <a:schemeClr val="accent2"/>
              </a:solidFill>
              <a:latin typeface="Times New Roman" panose="02020603050405020304" pitchFamily="18" charset="0"/>
              <a:ea typeface="Times New Roman" panose="02020603050405020304" pitchFamily="18" charset="0"/>
            </a:endParaRPr>
          </a:p>
        </p:txBody>
      </p:sp>
      <p:sp>
        <p:nvSpPr>
          <p:cNvPr id="58" name="文本框 32"/>
          <p:cNvSpPr txBox="1"/>
          <p:nvPr/>
        </p:nvSpPr>
        <p:spPr>
          <a:xfrm>
            <a:off x="7332860" y="4236132"/>
            <a:ext cx="4721980" cy="1815882"/>
          </a:xfrm>
          <a:prstGeom prst="rect">
            <a:avLst/>
          </a:prstGeom>
          <a:noFill/>
        </p:spPr>
        <p:txBody>
          <a:bodyPr wrap="square" rtlCol="0">
            <a:spAutoFit/>
          </a:bodyPr>
          <a:lstStyle/>
          <a:p>
            <a:r>
              <a:rPr lang="en-US" sz="2800" b="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7. </a:t>
            </a:r>
            <a:r>
              <a:rPr lang="vi-VN" sz="2800" b="1">
                <a:solidFill>
                  <a:srgbClr val="FF0066"/>
                </a:solidFill>
                <a:latin typeface="Times New Roman" panose="02020603050405020304" pitchFamily="18" charset="0"/>
                <a:ea typeface="Times New Roman" panose="02020603050405020304" pitchFamily="18" charset="0"/>
                <a:cs typeface="Times New Roman" panose="02020603050405020304" pitchFamily="18" charset="0"/>
              </a:rPr>
              <a:t>Nếu ta biết tên một cực của nam châm, có thể dùng nam châm này để biết tên cực của nam châm khác không?</a:t>
            </a:r>
            <a:endParaRPr lang="vi-VN" sz="2800" b="1">
              <a:solidFill>
                <a:srgbClr val="FF0066"/>
              </a:solidFill>
              <a:latin typeface="Times New Roman" panose="02020603050405020304" pitchFamily="18" charset="0"/>
              <a:ea typeface="Times New Roman" panose="02020603050405020304" pitchFamily="18" charset="0"/>
            </a:endParaRPr>
          </a:p>
        </p:txBody>
      </p:sp>
      <p:sp>
        <p:nvSpPr>
          <p:cNvPr id="59" name="标题占位符 1"/>
          <p:cNvSpPr txBox="1"/>
          <p:nvPr/>
        </p:nvSpPr>
        <p:spPr>
          <a:xfrm>
            <a:off x="2510388" y="259564"/>
            <a:ext cx="7056117" cy="8130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algn="ctr"/>
            <a:r>
              <a:rPr lang="en-US" altLang="zh-CN" sz="5400" b="1">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LUYỆN TẬP</a:t>
            </a:r>
            <a:endParaRPr lang="zh-CN" altLang="en-US" sz="54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37" name="KSO_Shape">
            <a:extLst>
              <a:ext uri="{FF2B5EF4-FFF2-40B4-BE49-F238E27FC236}">
                <a16:creationId xmlns:a16="http://schemas.microsoft.com/office/drawing/2014/main" id="{947A492F-1C52-D467-084B-020CE3424421}"/>
              </a:ext>
            </a:extLst>
          </p:cNvPr>
          <p:cNvSpPr>
            <a:spLocks noChangeAspect="1"/>
          </p:cNvSpPr>
          <p:nvPr/>
        </p:nvSpPr>
        <p:spPr>
          <a:xfrm>
            <a:off x="6916641" y="4402749"/>
            <a:ext cx="376291" cy="360610"/>
          </a:xfrm>
          <a:custGeom>
            <a:avLst/>
            <a:gdLst/>
            <a:ahLst/>
            <a:cxnLst/>
            <a:rect l="l" t="t" r="r" b="b"/>
            <a:pathLst>
              <a:path w="1889279" h="1810503">
                <a:moveTo>
                  <a:pt x="1408636" y="1462945"/>
                </a:moveTo>
                <a:cubicBezTo>
                  <a:pt x="1471912" y="1494489"/>
                  <a:pt x="1528819" y="1532588"/>
                  <a:pt x="1575786" y="1578162"/>
                </a:cubicBezTo>
                <a:cubicBezTo>
                  <a:pt x="1467281" y="1672800"/>
                  <a:pt x="1335058" y="1742507"/>
                  <a:pt x="1188886" y="1779443"/>
                </a:cubicBezTo>
                <a:cubicBezTo>
                  <a:pt x="1278166" y="1700386"/>
                  <a:pt x="1353810" y="1592053"/>
                  <a:pt x="1408636" y="1462945"/>
                </a:cubicBezTo>
                <a:close/>
                <a:moveTo>
                  <a:pt x="494888" y="1445849"/>
                </a:moveTo>
                <a:cubicBezTo>
                  <a:pt x="556747" y="1590569"/>
                  <a:pt x="643865" y="1709702"/>
                  <a:pt x="747068" y="1790925"/>
                </a:cubicBezTo>
                <a:cubicBezTo>
                  <a:pt x="576321" y="1756303"/>
                  <a:pt x="422614" y="1677538"/>
                  <a:pt x="300900" y="1566189"/>
                </a:cubicBezTo>
                <a:cubicBezTo>
                  <a:pt x="355309" y="1517036"/>
                  <a:pt x="421005" y="1476420"/>
                  <a:pt x="494888" y="1445849"/>
                </a:cubicBezTo>
                <a:close/>
                <a:moveTo>
                  <a:pt x="900586" y="1355871"/>
                </a:moveTo>
                <a:lnTo>
                  <a:pt x="900586" y="1808904"/>
                </a:lnTo>
                <a:lnTo>
                  <a:pt x="884222" y="1808113"/>
                </a:lnTo>
                <a:cubicBezTo>
                  <a:pt x="745280" y="1742581"/>
                  <a:pt x="627378" y="1604992"/>
                  <a:pt x="551037" y="1423344"/>
                </a:cubicBezTo>
                <a:cubicBezTo>
                  <a:pt x="655969" y="1381011"/>
                  <a:pt x="774745" y="1357337"/>
                  <a:pt x="900586" y="1355871"/>
                </a:cubicBezTo>
                <a:close/>
                <a:moveTo>
                  <a:pt x="953521" y="1355186"/>
                </a:moveTo>
                <a:cubicBezTo>
                  <a:pt x="1099660" y="1356509"/>
                  <a:pt x="1236550" y="1386650"/>
                  <a:pt x="1354036" y="1440083"/>
                </a:cubicBezTo>
                <a:cubicBezTo>
                  <a:pt x="1283551" y="1605630"/>
                  <a:pt x="1178611" y="1734316"/>
                  <a:pt x="1054486" y="1804443"/>
                </a:cubicBezTo>
                <a:lnTo>
                  <a:pt x="953521" y="1810503"/>
                </a:lnTo>
                <a:close/>
                <a:moveTo>
                  <a:pt x="1517159" y="931303"/>
                </a:moveTo>
                <a:lnTo>
                  <a:pt x="1889279" y="931303"/>
                </a:lnTo>
                <a:cubicBezTo>
                  <a:pt x="1883282" y="1167646"/>
                  <a:pt x="1781715" y="1381244"/>
                  <a:pt x="1618873" y="1536894"/>
                </a:cubicBezTo>
                <a:cubicBezTo>
                  <a:pt x="1566437" y="1485571"/>
                  <a:pt x="1502786" y="1442774"/>
                  <a:pt x="1431939" y="1407715"/>
                </a:cubicBezTo>
                <a:cubicBezTo>
                  <a:pt x="1485774" y="1266553"/>
                  <a:pt x="1516428" y="1104135"/>
                  <a:pt x="1517159" y="931303"/>
                </a:cubicBezTo>
                <a:close/>
                <a:moveTo>
                  <a:pt x="953521" y="931303"/>
                </a:moveTo>
                <a:lnTo>
                  <a:pt x="1456842" y="931303"/>
                </a:lnTo>
                <a:cubicBezTo>
                  <a:pt x="1456123" y="1096196"/>
                  <a:pt x="1427268" y="1250986"/>
                  <a:pt x="1375819" y="1384691"/>
                </a:cubicBezTo>
                <a:cubicBezTo>
                  <a:pt x="1251537" y="1327928"/>
                  <a:pt x="1107288" y="1296191"/>
                  <a:pt x="953521" y="1294902"/>
                </a:cubicBezTo>
                <a:close/>
                <a:moveTo>
                  <a:pt x="448568" y="931303"/>
                </a:moveTo>
                <a:lnTo>
                  <a:pt x="900586" y="931303"/>
                </a:lnTo>
                <a:lnTo>
                  <a:pt x="900586" y="1295603"/>
                </a:lnTo>
                <a:cubicBezTo>
                  <a:pt x="766605" y="1297053"/>
                  <a:pt x="640053" y="1322469"/>
                  <a:pt x="528061" y="1368046"/>
                </a:cubicBezTo>
                <a:cubicBezTo>
                  <a:pt x="478984" y="1238632"/>
                  <a:pt x="450499" y="1089843"/>
                  <a:pt x="448568" y="931303"/>
                </a:cubicBezTo>
                <a:close/>
                <a:moveTo>
                  <a:pt x="0" y="931303"/>
                </a:moveTo>
                <a:lnTo>
                  <a:pt x="388264" y="931303"/>
                </a:lnTo>
                <a:cubicBezTo>
                  <a:pt x="390220" y="1097785"/>
                  <a:pt x="420532" y="1254193"/>
                  <a:pt x="473139" y="1390578"/>
                </a:cubicBezTo>
                <a:cubicBezTo>
                  <a:pt x="391203" y="1423988"/>
                  <a:pt x="318506" y="1469260"/>
                  <a:pt x="258353" y="1524144"/>
                </a:cubicBezTo>
                <a:cubicBezTo>
                  <a:pt x="102364" y="1370026"/>
                  <a:pt x="5849" y="1161456"/>
                  <a:pt x="0" y="931303"/>
                </a:cubicBezTo>
                <a:close/>
                <a:moveTo>
                  <a:pt x="536834" y="421694"/>
                </a:moveTo>
                <a:cubicBezTo>
                  <a:pt x="646682" y="464986"/>
                  <a:pt x="770110" y="489176"/>
                  <a:pt x="900586" y="490537"/>
                </a:cubicBezTo>
                <a:lnTo>
                  <a:pt x="900586" y="875390"/>
                </a:lnTo>
                <a:lnTo>
                  <a:pt x="448805" y="875390"/>
                </a:lnTo>
                <a:cubicBezTo>
                  <a:pt x="451150" y="709592"/>
                  <a:pt x="482649" y="554587"/>
                  <a:pt x="536834" y="421694"/>
                </a:cubicBezTo>
                <a:close/>
                <a:moveTo>
                  <a:pt x="1356131" y="409527"/>
                </a:moveTo>
                <a:cubicBezTo>
                  <a:pt x="1415590" y="544412"/>
                  <a:pt x="1451132" y="703874"/>
                  <a:pt x="1455052" y="875390"/>
                </a:cubicBezTo>
                <a:lnTo>
                  <a:pt x="953521" y="875390"/>
                </a:lnTo>
                <a:lnTo>
                  <a:pt x="953521" y="491238"/>
                </a:lnTo>
                <a:cubicBezTo>
                  <a:pt x="1099303" y="490092"/>
                  <a:pt x="1236528" y="461431"/>
                  <a:pt x="1356131" y="409527"/>
                </a:cubicBezTo>
                <a:close/>
                <a:moveTo>
                  <a:pt x="271202" y="273767"/>
                </a:moveTo>
                <a:cubicBezTo>
                  <a:pt x="330895" y="324894"/>
                  <a:pt x="401533" y="367494"/>
                  <a:pt x="480768" y="398692"/>
                </a:cubicBezTo>
                <a:cubicBezTo>
                  <a:pt x="424147" y="539118"/>
                  <a:pt x="390867" y="701724"/>
                  <a:pt x="388496" y="875390"/>
                </a:cubicBezTo>
                <a:lnTo>
                  <a:pt x="238" y="875390"/>
                </a:lnTo>
                <a:cubicBezTo>
                  <a:pt x="7162" y="640451"/>
                  <a:pt x="108645" y="428248"/>
                  <a:pt x="271202" y="273767"/>
                </a:cubicBezTo>
                <a:close/>
                <a:moveTo>
                  <a:pt x="1605567" y="261436"/>
                </a:moveTo>
                <a:cubicBezTo>
                  <a:pt x="1775300" y="417133"/>
                  <a:pt x="1881942" y="634296"/>
                  <a:pt x="1889035" y="875390"/>
                </a:cubicBezTo>
                <a:lnTo>
                  <a:pt x="1515364" y="875390"/>
                </a:lnTo>
                <a:cubicBezTo>
                  <a:pt x="1511419" y="696081"/>
                  <a:pt x="1474168" y="529014"/>
                  <a:pt x="1413107" y="386152"/>
                </a:cubicBezTo>
                <a:cubicBezTo>
                  <a:pt x="1485941" y="353453"/>
                  <a:pt x="1551126" y="311628"/>
                  <a:pt x="1605567" y="261436"/>
                </a:cubicBezTo>
                <a:close/>
                <a:moveTo>
                  <a:pt x="748157" y="19413"/>
                </a:moveTo>
                <a:cubicBezTo>
                  <a:pt x="649482" y="96557"/>
                  <a:pt x="565491" y="208310"/>
                  <a:pt x="504779" y="344256"/>
                </a:cubicBezTo>
                <a:cubicBezTo>
                  <a:pt x="432706" y="315858"/>
                  <a:pt x="368354" y="277545"/>
                  <a:pt x="313920" y="231604"/>
                </a:cubicBezTo>
                <a:cubicBezTo>
                  <a:pt x="434240" y="127070"/>
                  <a:pt x="583275" y="52667"/>
                  <a:pt x="748157" y="19413"/>
                </a:cubicBezTo>
                <a:close/>
                <a:moveTo>
                  <a:pt x="1137621" y="18543"/>
                </a:moveTo>
                <a:cubicBezTo>
                  <a:pt x="1297904" y="50310"/>
                  <a:pt x="1443338" y="120918"/>
                  <a:pt x="1562575" y="219802"/>
                </a:cubicBezTo>
                <a:cubicBezTo>
                  <a:pt x="1512842" y="265093"/>
                  <a:pt x="1453308" y="302843"/>
                  <a:pt x="1386970" y="332857"/>
                </a:cubicBezTo>
                <a:cubicBezTo>
                  <a:pt x="1323718" y="199817"/>
                  <a:pt x="1237626" y="91674"/>
                  <a:pt x="1137621" y="18543"/>
                </a:cubicBezTo>
                <a:close/>
                <a:moveTo>
                  <a:pt x="900586" y="1702"/>
                </a:moveTo>
                <a:lnTo>
                  <a:pt x="900586" y="430269"/>
                </a:lnTo>
                <a:cubicBezTo>
                  <a:pt x="778345" y="428899"/>
                  <a:pt x="662774" y="406468"/>
                  <a:pt x="560047" y="366408"/>
                </a:cubicBezTo>
                <a:cubicBezTo>
                  <a:pt x="637783" y="193348"/>
                  <a:pt x="753999" y="63227"/>
                  <a:pt x="890213" y="2203"/>
                </a:cubicBezTo>
                <a:close/>
                <a:moveTo>
                  <a:pt x="953521" y="0"/>
                </a:moveTo>
                <a:lnTo>
                  <a:pt x="981035" y="1330"/>
                </a:lnTo>
                <a:cubicBezTo>
                  <a:pt x="1124068" y="53565"/>
                  <a:pt x="1247786" y="180867"/>
                  <a:pt x="1332000" y="354889"/>
                </a:cubicBezTo>
                <a:cubicBezTo>
                  <a:pt x="1219743" y="403080"/>
                  <a:pt x="1090709" y="429800"/>
                  <a:pt x="953521" y="430954"/>
                </a:cubicBezTo>
                <a:close/>
              </a:path>
            </a:pathLst>
          </a:custGeom>
          <a:solidFill>
            <a:schemeClr val="accent1"/>
          </a:solidFill>
          <a:ln w="12700">
            <a:noFill/>
          </a:ln>
          <a:effectLst>
            <a:innerShdw blurRad="25400" dist="12700" dir="13500000">
              <a:prstClr val="black">
                <a:alpha val="50000"/>
              </a:prstClr>
            </a:innerShdw>
            <a:reflection blurRad="6350" stA="52000" endA="300" endPos="35000" dist="635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40" name="KSO_Shape">
            <a:extLst>
              <a:ext uri="{FF2B5EF4-FFF2-40B4-BE49-F238E27FC236}">
                <a16:creationId xmlns:a16="http://schemas.microsoft.com/office/drawing/2014/main" id="{4F659A9D-85DA-EF50-CE0B-70CC995097A2}"/>
              </a:ext>
            </a:extLst>
          </p:cNvPr>
          <p:cNvSpPr>
            <a:spLocks noChangeAspect="1"/>
          </p:cNvSpPr>
          <p:nvPr/>
        </p:nvSpPr>
        <p:spPr>
          <a:xfrm>
            <a:off x="3666113" y="4070729"/>
            <a:ext cx="321675" cy="431780"/>
          </a:xfrm>
          <a:custGeom>
            <a:avLst/>
            <a:gdLst/>
            <a:ahLst/>
            <a:cxnLst/>
            <a:rect l="l" t="t" r="r" b="b"/>
            <a:pathLst>
              <a:path w="1171576" h="1571810">
                <a:moveTo>
                  <a:pt x="662070" y="927911"/>
                </a:moveTo>
                <a:lnTo>
                  <a:pt x="795754" y="1040206"/>
                </a:lnTo>
                <a:lnTo>
                  <a:pt x="662070" y="1184585"/>
                </a:lnTo>
                <a:close/>
                <a:moveTo>
                  <a:pt x="662070" y="398563"/>
                </a:moveTo>
                <a:lnTo>
                  <a:pt x="795754" y="510858"/>
                </a:lnTo>
                <a:lnTo>
                  <a:pt x="662070" y="655237"/>
                </a:lnTo>
                <a:close/>
                <a:moveTo>
                  <a:pt x="539081" y="115152"/>
                </a:moveTo>
                <a:cubicBezTo>
                  <a:pt x="540863" y="298745"/>
                  <a:pt x="542646" y="482338"/>
                  <a:pt x="544428" y="665931"/>
                </a:cubicBezTo>
                <a:lnTo>
                  <a:pt x="325186" y="430647"/>
                </a:lnTo>
                <a:lnTo>
                  <a:pt x="250323" y="510858"/>
                </a:lnTo>
                <a:lnTo>
                  <a:pt x="533733" y="788921"/>
                </a:lnTo>
                <a:lnTo>
                  <a:pt x="234281" y="1077679"/>
                </a:lnTo>
                <a:lnTo>
                  <a:pt x="309144" y="1152542"/>
                </a:lnTo>
                <a:lnTo>
                  <a:pt x="549775" y="922605"/>
                </a:lnTo>
                <a:cubicBezTo>
                  <a:pt x="547993" y="1102633"/>
                  <a:pt x="546210" y="1282661"/>
                  <a:pt x="544428" y="1462689"/>
                </a:cubicBezTo>
                <a:lnTo>
                  <a:pt x="950828" y="1066984"/>
                </a:lnTo>
                <a:lnTo>
                  <a:pt x="683460" y="783573"/>
                </a:lnTo>
                <a:lnTo>
                  <a:pt x="945481" y="516205"/>
                </a:lnTo>
                <a:close/>
                <a:moveTo>
                  <a:pt x="585788" y="184"/>
                </a:moveTo>
                <a:cubicBezTo>
                  <a:pt x="1023610" y="9709"/>
                  <a:pt x="1171576" y="352004"/>
                  <a:pt x="1171576" y="785997"/>
                </a:cubicBezTo>
                <a:cubicBezTo>
                  <a:pt x="1171576" y="1219990"/>
                  <a:pt x="1080760" y="1571810"/>
                  <a:pt x="585788" y="1571810"/>
                </a:cubicBezTo>
                <a:cubicBezTo>
                  <a:pt x="90816" y="1571810"/>
                  <a:pt x="0" y="1219990"/>
                  <a:pt x="0" y="785997"/>
                </a:cubicBezTo>
                <a:cubicBezTo>
                  <a:pt x="0" y="352004"/>
                  <a:pt x="147966" y="-9341"/>
                  <a:pt x="585788" y="184"/>
                </a:cubicBezTo>
                <a:close/>
              </a:path>
            </a:pathLst>
          </a:custGeom>
          <a:solidFill>
            <a:schemeClr val="accent6">
              <a:lumMod val="75000"/>
            </a:schemeClr>
          </a:solidFill>
          <a:ln w="12700">
            <a:noFill/>
          </a:ln>
          <a:effectLst>
            <a:innerShdw blurRad="25400" dist="12700" dir="13500000">
              <a:prstClr val="black">
                <a:alpha val="50000"/>
              </a:prstClr>
            </a:innerShdw>
            <a:reflection blurRad="6350" stA="52000" endA="300" endPos="35000" dist="381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ym typeface="+mn-lt"/>
            </a:endParaRPr>
          </a:p>
        </p:txBody>
      </p:sp>
      <p:sp>
        <p:nvSpPr>
          <p:cNvPr id="42" name="文本框 32">
            <a:extLst>
              <a:ext uri="{FF2B5EF4-FFF2-40B4-BE49-F238E27FC236}">
                <a16:creationId xmlns:a16="http://schemas.microsoft.com/office/drawing/2014/main" id="{9D9660C0-3915-50E9-F5A5-266B30DB225D}"/>
              </a:ext>
            </a:extLst>
          </p:cNvPr>
          <p:cNvSpPr txBox="1"/>
          <p:nvPr/>
        </p:nvSpPr>
        <p:spPr>
          <a:xfrm>
            <a:off x="0" y="3900965"/>
            <a:ext cx="3465839" cy="1815882"/>
          </a:xfrm>
          <a:prstGeom prst="rect">
            <a:avLst/>
          </a:prstGeom>
          <a:noFill/>
        </p:spPr>
        <p:txBody>
          <a:bodyPr wrap="square" rtlCol="0">
            <a:spAutoFit/>
          </a:bodyPr>
          <a:lstStyle/>
          <a:p>
            <a:pPr algn="just"/>
            <a:r>
              <a:rPr lang="en-US" sz="2800" b="1">
                <a:solidFill>
                  <a:schemeClr val="accent6">
                    <a:lumMod val="75000"/>
                  </a:schemeClr>
                </a:solidFill>
                <a:latin typeface="Times New Roman" panose="02020603050405020304" pitchFamily="18" charset="0"/>
                <a:ea typeface="Times New Roman" panose="02020603050405020304" pitchFamily="18" charset="0"/>
              </a:rPr>
              <a:t>3. Hãy gọi tên các nam châm trong Hình 18.2 dựa theo hình dạng của chúng.</a:t>
            </a:r>
            <a:endParaRPr lang="vi-VN" sz="2800" b="1">
              <a:solidFill>
                <a:schemeClr val="accent6">
                  <a:lumMod val="75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anim calcmode="lin" valueType="num">
                                      <p:cBhvr>
                                        <p:cTn id="15" dur="500" fill="hold"/>
                                        <p:tgtEl>
                                          <p:spTgt spid="33"/>
                                        </p:tgtEl>
                                        <p:attrNameLst>
                                          <p:attrName>ppt_x</p:attrName>
                                        </p:attrNameLst>
                                      </p:cBhvr>
                                      <p:tavLst>
                                        <p:tav tm="0">
                                          <p:val>
                                            <p:strVal val="#ppt_x"/>
                                          </p:val>
                                        </p:tav>
                                        <p:tav tm="100000">
                                          <p:val>
                                            <p:strVal val="#ppt_x"/>
                                          </p:val>
                                        </p:tav>
                                      </p:tavLst>
                                    </p:anim>
                                    <p:anim calcmode="lin" valueType="num">
                                      <p:cBhvr>
                                        <p:cTn id="16"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500"/>
                                        <p:tgtEl>
                                          <p:spTgt spid="55"/>
                                        </p:tgtEl>
                                      </p:cBhvr>
                                    </p:animEffect>
                                    <p:anim calcmode="lin" valueType="num">
                                      <p:cBhvr>
                                        <p:cTn id="22" dur="500" fill="hold"/>
                                        <p:tgtEl>
                                          <p:spTgt spid="55"/>
                                        </p:tgtEl>
                                        <p:attrNameLst>
                                          <p:attrName>ppt_x</p:attrName>
                                        </p:attrNameLst>
                                      </p:cBhvr>
                                      <p:tavLst>
                                        <p:tav tm="0">
                                          <p:val>
                                            <p:strVal val="#ppt_x"/>
                                          </p:val>
                                        </p:tav>
                                        <p:tav tm="100000">
                                          <p:val>
                                            <p:strVal val="#ppt_x"/>
                                          </p:val>
                                        </p:tav>
                                      </p:tavLst>
                                    </p:anim>
                                    <p:anim calcmode="lin" valueType="num">
                                      <p:cBhvr>
                                        <p:cTn id="23"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7"/>
                                        </p:tgtEl>
                                        <p:attrNameLst>
                                          <p:attrName>style.visibility</p:attrName>
                                        </p:attrNameLst>
                                      </p:cBhvr>
                                      <p:to>
                                        <p:strVal val="visible"/>
                                      </p:to>
                                    </p:set>
                                    <p:animEffect transition="in" filter="fade">
                                      <p:cBhvr>
                                        <p:cTn id="28" dur="500"/>
                                        <p:tgtEl>
                                          <p:spTgt spid="57"/>
                                        </p:tgtEl>
                                      </p:cBhvr>
                                    </p:animEffect>
                                    <p:anim calcmode="lin" valueType="num">
                                      <p:cBhvr>
                                        <p:cTn id="29" dur="500" fill="hold"/>
                                        <p:tgtEl>
                                          <p:spTgt spid="57"/>
                                        </p:tgtEl>
                                        <p:attrNameLst>
                                          <p:attrName>ppt_x</p:attrName>
                                        </p:attrNameLst>
                                      </p:cBhvr>
                                      <p:tavLst>
                                        <p:tav tm="0">
                                          <p:val>
                                            <p:strVal val="#ppt_x"/>
                                          </p:val>
                                        </p:tav>
                                        <p:tav tm="100000">
                                          <p:val>
                                            <p:strVal val="#ppt_x"/>
                                          </p:val>
                                        </p:tav>
                                      </p:tavLst>
                                    </p:anim>
                                    <p:anim calcmode="lin" valueType="num">
                                      <p:cBhvr>
                                        <p:cTn id="30"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500"/>
                                        <p:tgtEl>
                                          <p:spTgt spid="58"/>
                                        </p:tgtEl>
                                      </p:cBhvr>
                                    </p:animEffect>
                                    <p:anim calcmode="lin" valueType="num">
                                      <p:cBhvr>
                                        <p:cTn id="36" dur="500" fill="hold"/>
                                        <p:tgtEl>
                                          <p:spTgt spid="58"/>
                                        </p:tgtEl>
                                        <p:attrNameLst>
                                          <p:attrName>ppt_x</p:attrName>
                                        </p:attrNameLst>
                                      </p:cBhvr>
                                      <p:tavLst>
                                        <p:tav tm="0">
                                          <p:val>
                                            <p:strVal val="#ppt_x"/>
                                          </p:val>
                                        </p:tav>
                                        <p:tav tm="100000">
                                          <p:val>
                                            <p:strVal val="#ppt_x"/>
                                          </p:val>
                                        </p:tav>
                                      </p:tavLst>
                                    </p:anim>
                                    <p:anim calcmode="lin" valueType="num">
                                      <p:cBhvr>
                                        <p:cTn id="37" dur="500" fill="hold"/>
                                        <p:tgtEl>
                                          <p:spTgt spid="58"/>
                                        </p:tgtEl>
                                        <p:attrNameLst>
                                          <p:attrName>ppt_y</p:attrName>
                                        </p:attrNameLst>
                                      </p:cBhvr>
                                      <p:tavLst>
                                        <p:tav tm="0">
                                          <p:val>
                                            <p:strVal val="#ppt_y+.1"/>
                                          </p:val>
                                        </p:tav>
                                        <p:tav tm="100000">
                                          <p:val>
                                            <p:strVal val="#ppt_y"/>
                                          </p:val>
                                        </p:tav>
                                      </p:tavLst>
                                    </p:anim>
                                  </p:childTnLst>
                                </p:cTn>
                              </p:par>
                            </p:childTnLst>
                          </p:cTn>
                        </p:par>
                        <p:par>
                          <p:cTn id="38" fill="hold">
                            <p:stCondLst>
                              <p:cond delay="500"/>
                            </p:stCondLst>
                            <p:childTnLst>
                              <p:par>
                                <p:cTn id="39" presetID="42" presetClass="entr" presetSubtype="0"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anim calcmode="lin" valueType="num">
                                      <p:cBhvr>
                                        <p:cTn id="42" dur="500" fill="hold"/>
                                        <p:tgtEl>
                                          <p:spTgt spid="37"/>
                                        </p:tgtEl>
                                        <p:attrNameLst>
                                          <p:attrName>ppt_x</p:attrName>
                                        </p:attrNameLst>
                                      </p:cBhvr>
                                      <p:tavLst>
                                        <p:tav tm="0">
                                          <p:val>
                                            <p:strVal val="#ppt_x"/>
                                          </p:val>
                                        </p:tav>
                                        <p:tav tm="100000">
                                          <p:val>
                                            <p:strVal val="#ppt_x"/>
                                          </p:val>
                                        </p:tav>
                                      </p:tavLst>
                                    </p:anim>
                                    <p:anim calcmode="lin" valueType="num">
                                      <p:cBhvr>
                                        <p:cTn id="43" dur="500" fill="hold"/>
                                        <p:tgtEl>
                                          <p:spTgt spid="37"/>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42" presetClass="entr" presetSubtype="0"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anim calcmode="lin" valueType="num">
                                      <p:cBhvr>
                                        <p:cTn id="48" dur="500" fill="hold"/>
                                        <p:tgtEl>
                                          <p:spTgt spid="40"/>
                                        </p:tgtEl>
                                        <p:attrNameLst>
                                          <p:attrName>ppt_x</p:attrName>
                                        </p:attrNameLst>
                                      </p:cBhvr>
                                      <p:tavLst>
                                        <p:tav tm="0">
                                          <p:val>
                                            <p:strVal val="#ppt_x"/>
                                          </p:val>
                                        </p:tav>
                                        <p:tav tm="100000">
                                          <p:val>
                                            <p:strVal val="#ppt_x"/>
                                          </p:val>
                                        </p:tav>
                                      </p:tavLst>
                                    </p:anim>
                                    <p:anim calcmode="lin" valueType="num">
                                      <p:cBhvr>
                                        <p:cTn id="49"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anim calcmode="lin" valueType="num">
                                      <p:cBhvr>
                                        <p:cTn id="55" dur="500" fill="hold"/>
                                        <p:tgtEl>
                                          <p:spTgt spid="42"/>
                                        </p:tgtEl>
                                        <p:attrNameLst>
                                          <p:attrName>ppt_x</p:attrName>
                                        </p:attrNameLst>
                                      </p:cBhvr>
                                      <p:tavLst>
                                        <p:tav tm="0">
                                          <p:val>
                                            <p:strVal val="#ppt_x"/>
                                          </p:val>
                                        </p:tav>
                                        <p:tav tm="100000">
                                          <p:val>
                                            <p:strVal val="#ppt_x"/>
                                          </p:val>
                                        </p:tav>
                                      </p:tavLst>
                                    </p:anim>
                                    <p:anim calcmode="lin" valueType="num">
                                      <p:cBhvr>
                                        <p:cTn id="56"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55">
                                            <p:txEl>
                                              <p:pRg st="0" end="0"/>
                                            </p:txEl>
                                          </p:spTgt>
                                        </p:tgtEl>
                                        <p:attrNameLst>
                                          <p:attrName>style.visibility</p:attrName>
                                        </p:attrNameLst>
                                      </p:cBhvr>
                                      <p:to>
                                        <p:strVal val="visible"/>
                                      </p:to>
                                    </p:set>
                                    <p:animEffect transition="in" filter="wipe(down)">
                                      <p:cBhvr>
                                        <p:cTn id="61" dur="500"/>
                                        <p:tgtEl>
                                          <p:spTgt spid="55">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7">
                                            <p:txEl>
                                              <p:pRg st="0" end="0"/>
                                            </p:txEl>
                                          </p:spTgt>
                                        </p:tgtEl>
                                        <p:attrNameLst>
                                          <p:attrName>style.visibility</p:attrName>
                                        </p:attrNameLst>
                                      </p:cBhvr>
                                      <p:to>
                                        <p:strVal val="visible"/>
                                      </p:to>
                                    </p:set>
                                    <p:animEffect transition="in" filter="barn(inVertical)">
                                      <p:cBhvr>
                                        <p:cTn id="66" dur="500"/>
                                        <p:tgtEl>
                                          <p:spTgt spid="57">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58">
                                            <p:txEl>
                                              <p:pRg st="0" end="0"/>
                                            </p:txEl>
                                          </p:spTgt>
                                        </p:tgtEl>
                                        <p:attrNameLst>
                                          <p:attrName>style.visibility</p:attrName>
                                        </p:attrNameLst>
                                      </p:cBhvr>
                                      <p:to>
                                        <p:strVal val="visible"/>
                                      </p:to>
                                    </p:set>
                                    <p:animEffect transition="in" filter="circle(in)">
                                      <p:cBhvr>
                                        <p:cTn id="71" dur="20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55" grpId="0"/>
      <p:bldP spid="57" grpId="0"/>
      <p:bldP spid="58" grpId="0"/>
      <p:bldP spid="37" grpId="0" animBg="1"/>
      <p:bldP spid="40" grpId="0" animBg="1"/>
      <p:bldP spid="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494226-E03D-E20F-FD3B-44A3E4642C8E}"/>
              </a:ext>
            </a:extLst>
          </p:cNvPr>
          <p:cNvSpPr txBox="1"/>
          <p:nvPr/>
        </p:nvSpPr>
        <p:spPr>
          <a:xfrm>
            <a:off x="1304744" y="592585"/>
            <a:ext cx="10645813" cy="1938992"/>
          </a:xfrm>
          <a:prstGeom prst="rect">
            <a:avLst/>
          </a:prstGeom>
          <a:noFill/>
        </p:spPr>
        <p:txBody>
          <a:bodyPr wrap="square">
            <a:spAutoFit/>
          </a:bodyPr>
          <a:lstStyle/>
          <a:p>
            <a:r>
              <a:rPr lang="en-US" sz="4000" b="1" dirty="0">
                <a:solidFill>
                  <a:srgbClr val="34164A"/>
                </a:solidFill>
                <a:effectLst/>
                <a:latin typeface="Times New Roman" panose="02020603050405020304" pitchFamily="18" charset="0"/>
                <a:ea typeface="Segoe UI" panose="020B0502040204020203" pitchFamily="34" charset="0"/>
              </a:rPr>
              <a:t>Hai </a:t>
            </a:r>
            <a:r>
              <a:rPr lang="en-US" sz="4000" b="1" dirty="0" err="1">
                <a:solidFill>
                  <a:srgbClr val="34164A"/>
                </a:solidFill>
                <a:effectLst/>
                <a:latin typeface="Times New Roman" panose="02020603050405020304" pitchFamily="18" charset="0"/>
                <a:ea typeface="Segoe UI" panose="020B0502040204020203" pitchFamily="34" charset="0"/>
              </a:rPr>
              <a:t>thanh</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kim</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loại</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giống</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nhau</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chúng</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luôn</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hút</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nhau</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mà</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không</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đẩy</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nhau</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Có</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thể</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kết</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luận</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gì</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về</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hai</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thanh</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kim</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loại</a:t>
            </a:r>
            <a:r>
              <a:rPr lang="en-US" sz="4000" b="1" dirty="0">
                <a:solidFill>
                  <a:srgbClr val="34164A"/>
                </a:solidFill>
                <a:effectLst/>
                <a:latin typeface="Times New Roman" panose="02020603050405020304" pitchFamily="18" charset="0"/>
                <a:ea typeface="Segoe UI" panose="020B0502040204020203" pitchFamily="34" charset="0"/>
              </a:rPr>
              <a:t> </a:t>
            </a:r>
            <a:r>
              <a:rPr lang="en-US" sz="4000" b="1" dirty="0" err="1">
                <a:solidFill>
                  <a:srgbClr val="34164A"/>
                </a:solidFill>
                <a:effectLst/>
                <a:latin typeface="Times New Roman" panose="02020603050405020304" pitchFamily="18" charset="0"/>
                <a:ea typeface="Segoe UI" panose="020B0502040204020203" pitchFamily="34" charset="0"/>
              </a:rPr>
              <a:t>này</a:t>
            </a:r>
            <a:r>
              <a:rPr lang="en-US" sz="4000" b="1" dirty="0">
                <a:solidFill>
                  <a:srgbClr val="34164A"/>
                </a:solidFill>
                <a:effectLst/>
                <a:latin typeface="Times New Roman" panose="02020603050405020304" pitchFamily="18" charset="0"/>
                <a:ea typeface="Segoe UI" panose="020B0502040204020203" pitchFamily="34" charset="0"/>
              </a:rPr>
              <a:t>?</a:t>
            </a:r>
            <a:endParaRPr lang="vi-VN" sz="4000" b="1" dirty="0">
              <a:solidFill>
                <a:srgbClr val="34164A"/>
              </a:solidFill>
            </a:endParaRPr>
          </a:p>
        </p:txBody>
      </p:sp>
      <p:sp>
        <p:nvSpPr>
          <p:cNvPr id="6" name="TextBox 5">
            <a:extLst>
              <a:ext uri="{FF2B5EF4-FFF2-40B4-BE49-F238E27FC236}">
                <a16:creationId xmlns:a16="http://schemas.microsoft.com/office/drawing/2014/main" id="{0276D474-FC8D-D8C9-6BB8-209B2E9468CE}"/>
              </a:ext>
            </a:extLst>
          </p:cNvPr>
          <p:cNvSpPr txBox="1"/>
          <p:nvPr/>
        </p:nvSpPr>
        <p:spPr>
          <a:xfrm>
            <a:off x="1381872" y="2974291"/>
            <a:ext cx="8738171" cy="2704266"/>
          </a:xfrm>
          <a:prstGeom prst="rect">
            <a:avLst/>
          </a:prstGeom>
          <a:noFill/>
        </p:spPr>
        <p:txBody>
          <a:bodyPr wrap="square">
            <a:spAutoFit/>
          </a:bodyPr>
          <a:lstStyle/>
          <a:p>
            <a:pPr algn="just">
              <a:lnSpc>
                <a:spcPct val="120000"/>
              </a:lnSpc>
              <a:spcAft>
                <a:spcPts val="300"/>
              </a:spcAft>
            </a:pPr>
            <a:r>
              <a:rPr lang="en-US" sz="3600" b="1" spc="-25" dirty="0">
                <a:solidFill>
                  <a:srgbClr val="FF0000"/>
                </a:solidFill>
                <a:latin typeface="Times New Roman" panose="02020603050405020304" pitchFamily="18" charset="0"/>
                <a:ea typeface="Times New Roman" panose="02020603050405020304" pitchFamily="18" charset="0"/>
              </a:rPr>
              <a:t>Hai </a:t>
            </a:r>
            <a:r>
              <a:rPr lang="en-US" sz="3600" b="1" spc="-25" dirty="0" err="1">
                <a:solidFill>
                  <a:srgbClr val="FF0000"/>
                </a:solidFill>
                <a:latin typeface="Times New Roman" panose="02020603050405020304" pitchFamily="18" charset="0"/>
                <a:ea typeface="Times New Roman" panose="02020603050405020304" pitchFamily="18" charset="0"/>
              </a:rPr>
              <a:t>thanh</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kim</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loại</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luôn</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hút</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nhau</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mà</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không</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đẩy</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nhau</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thì</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một</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trong</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hai</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thanh</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không</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phải</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là</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nam</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châm</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Có</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thể</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là</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một</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thanh</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sắt</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và</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một</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nam</a:t>
            </a:r>
            <a:r>
              <a:rPr lang="en-US" sz="3600" b="1" spc="-25" dirty="0">
                <a:solidFill>
                  <a:srgbClr val="FF0000"/>
                </a:solidFill>
                <a:latin typeface="Times New Roman" panose="02020603050405020304" pitchFamily="18" charset="0"/>
                <a:ea typeface="Times New Roman" panose="02020603050405020304" pitchFamily="18" charset="0"/>
              </a:rPr>
              <a:t> </a:t>
            </a:r>
            <a:r>
              <a:rPr lang="en-US" sz="3600" b="1" spc="-25" dirty="0" err="1">
                <a:solidFill>
                  <a:srgbClr val="FF0000"/>
                </a:solidFill>
                <a:latin typeface="Times New Roman" panose="02020603050405020304" pitchFamily="18" charset="0"/>
                <a:ea typeface="Times New Roman" panose="02020603050405020304" pitchFamily="18" charset="0"/>
              </a:rPr>
              <a:t>châm</a:t>
            </a:r>
            <a:r>
              <a:rPr lang="en-US" sz="3600" b="1" spc="-25" dirty="0">
                <a:solidFill>
                  <a:srgbClr val="FF0000"/>
                </a:solidFill>
                <a:latin typeface="Times New Roman" panose="02020603050405020304" pitchFamily="18" charset="0"/>
                <a:ea typeface="Times New Roman" panose="02020603050405020304" pitchFamily="18" charset="0"/>
              </a:rPr>
              <a:t>.</a:t>
            </a:r>
            <a:endParaRPr lang="en-US" sz="3600" b="1" dirty="0">
              <a:solidFill>
                <a:srgbClr val="FF0000"/>
              </a:solidFill>
            </a:endParaRPr>
          </a:p>
        </p:txBody>
      </p:sp>
    </p:spTree>
    <p:extLst>
      <p:ext uri="{BB962C8B-B14F-4D97-AF65-F5344CB8AC3E}">
        <p14:creationId xmlns:p14="http://schemas.microsoft.com/office/powerpoint/2010/main" val="86303772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1EF87-A02C-6CE4-15AF-E401AF981EC5}"/>
              </a:ext>
            </a:extLst>
          </p:cNvPr>
          <p:cNvSpPr txBox="1"/>
          <p:nvPr/>
        </p:nvSpPr>
        <p:spPr>
          <a:xfrm>
            <a:off x="3513761" y="1458930"/>
            <a:ext cx="5784351" cy="255454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DẶN DÒ</a:t>
            </a:r>
          </a:p>
          <a:p>
            <a:r>
              <a:rPr lang="en-US" sz="4000" dirty="0">
                <a:latin typeface="Times New Roman" panose="02020603050405020304" pitchFamily="18" charset="0"/>
                <a:cs typeface="Times New Roman" panose="02020603050405020304" pitchFamily="18" charset="0"/>
              </a:rPr>
              <a:t>HỌC BÀI 18</a:t>
            </a:r>
          </a:p>
          <a:p>
            <a:r>
              <a:rPr lang="en-US" sz="4000" dirty="0">
                <a:latin typeface="Times New Roman" panose="02020603050405020304" pitchFamily="18" charset="0"/>
                <a:cs typeface="Times New Roman" panose="02020603050405020304" pitchFamily="18" charset="0"/>
              </a:rPr>
              <a:t>XEM TRƯỚC BÀI 19</a:t>
            </a:r>
          </a:p>
          <a:p>
            <a:r>
              <a:rPr lang="en-US" sz="4000" dirty="0">
                <a:latin typeface="Times New Roman" panose="02020603050405020304" pitchFamily="18" charset="0"/>
                <a:cs typeface="Times New Roman" panose="02020603050405020304" pitchFamily="18" charset="0"/>
              </a:rPr>
              <a:t>LÀM BT SGK</a:t>
            </a:r>
          </a:p>
        </p:txBody>
      </p:sp>
    </p:spTree>
    <p:extLst>
      <p:ext uri="{BB962C8B-B14F-4D97-AF65-F5344CB8AC3E}">
        <p14:creationId xmlns:p14="http://schemas.microsoft.com/office/powerpoint/2010/main" val="3915251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A_图片 23"/>
          <p:cNvPicPr>
            <a:picLocks noChangeAspect="1"/>
          </p:cNvPicPr>
          <p:nvPr>
            <p:custDataLst>
              <p:tags r:id="rId1"/>
            </p:custDataLst>
          </p:nvPr>
        </p:nvPicPr>
        <p:blipFill>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tretch>
            <a:fillRect/>
          </a:stretch>
        </p:blipFill>
        <p:spPr>
          <a:xfrm>
            <a:off x="-16103" y="-38499"/>
            <a:ext cx="12208104" cy="6891580"/>
          </a:xfrm>
          <a:prstGeom prst="rect">
            <a:avLst/>
          </a:prstGeom>
          <a:scene3d>
            <a:camera prst="orthographicFront"/>
            <a:lightRig rig="threePt" dir="t"/>
          </a:scene3d>
          <a:sp3d>
            <a:bevelT w="165100" prst="coolSlant"/>
          </a:sp3d>
        </p:spPr>
      </p:pic>
      <p:pic>
        <p:nvPicPr>
          <p:cNvPr id="10" name="PA_图片 9"/>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61316" y="325985"/>
            <a:ext cx="11430023" cy="3310135"/>
          </a:xfrm>
          <a:prstGeom prst="rect">
            <a:avLst/>
          </a:prstGeom>
        </p:spPr>
      </p:pic>
      <p:pic>
        <p:nvPicPr>
          <p:cNvPr id="37" name="PA_儿童歌舞 - 小兔采蘑菇(音乐)">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2075" y="-1476252"/>
            <a:ext cx="609600" cy="609600"/>
          </a:xfrm>
          <a:prstGeom prst="rect">
            <a:avLst/>
          </a:prstGeom>
        </p:spPr>
      </p:pic>
      <p:sp>
        <p:nvSpPr>
          <p:cNvPr id="2" name="TextBox 1"/>
          <p:cNvSpPr txBox="1"/>
          <p:nvPr/>
        </p:nvSpPr>
        <p:spPr>
          <a:xfrm>
            <a:off x="335280" y="942109"/>
            <a:ext cx="1163071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C00000"/>
                </a:solidFill>
                <a:latin typeface="Times New Roman" panose="02020603050405020304" pitchFamily="18" charset="0"/>
                <a:cs typeface="Times New Roman" panose="02020603050405020304" pitchFamily="18" charset="0"/>
              </a:rPr>
              <a:t>TIẾT HỌC HÔM NAY ĐẾN ĐÂY LÀ KẾT THÚC </a:t>
            </a:r>
            <a:endParaRPr kumimoji="0" lang="en-US" sz="7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3" name="TextBox 2"/>
          <p:cNvSpPr txBox="1"/>
          <p:nvPr/>
        </p:nvSpPr>
        <p:spPr>
          <a:xfrm>
            <a:off x="2025187" y="3715047"/>
            <a:ext cx="87919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HẸN</a:t>
            </a:r>
            <a:r>
              <a:rPr kumimoji="0" lang="en-US" sz="48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GẶP LẠI CÁC EM VÀO    TIẾT HỌC SAU!</a:t>
            </a:r>
            <a:endParaRPr kumimoji="0" lang="en-US" sz="4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3719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21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repeatCount="indefinite" fill="hold" display="0">
                  <p:stCondLst>
                    <p:cond delay="indefinite"/>
                  </p:stCondLst>
                  <p:endCondLst>
                    <p:cond evt="onStopAudio" delay="0">
                      <p:tgtEl>
                        <p:sldTgt/>
                      </p:tgtEl>
                    </p:cond>
                  </p:endCondLst>
                </p:cTn>
                <p:tgtEl>
                  <p:spTgt spid="3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pic>
        <p:nvPicPr>
          <p:cNvPr id="5" name="Picture 4">
            <a:extLst>
              <a:ext uri="{FF2B5EF4-FFF2-40B4-BE49-F238E27FC236}">
                <a16:creationId xmlns:a16="http://schemas.microsoft.com/office/drawing/2014/main" id="{0DD11211-D1E9-694D-32BF-0619C75AD8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9600" y="1234440"/>
            <a:ext cx="7650480" cy="5105400"/>
          </a:xfrm>
          <a:prstGeom prst="rect">
            <a:avLst/>
          </a:prstGeom>
        </p:spPr>
      </p:pic>
      <p:sp>
        <p:nvSpPr>
          <p:cNvPr id="6" name="Cloud 5">
            <a:extLst>
              <a:ext uri="{FF2B5EF4-FFF2-40B4-BE49-F238E27FC236}">
                <a16:creationId xmlns:a16="http://schemas.microsoft.com/office/drawing/2014/main" id="{9AF46F45-937D-AD24-AD9D-177C44E4BA23}"/>
              </a:ext>
            </a:extLst>
          </p:cNvPr>
          <p:cNvSpPr/>
          <p:nvPr/>
        </p:nvSpPr>
        <p:spPr>
          <a:xfrm>
            <a:off x="121920" y="1234440"/>
            <a:ext cx="4297680" cy="5105399"/>
          </a:xfrm>
          <a:prstGeom prst="cloud">
            <a:avLst/>
          </a:prstGeom>
          <a:solidFill>
            <a:schemeClr val="accent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i="1" dirty="0">
                <a:solidFill>
                  <a:srgbClr val="FF0000"/>
                </a:solidFill>
                <a:latin typeface="Times New Roman" panose="02020603050405020304" pitchFamily="18" charset="0"/>
                <a:cs typeface="Times New Roman" panose="02020603050405020304" pitchFamily="18" charset="0"/>
              </a:rPr>
              <a:t>Các </a:t>
            </a:r>
            <a:r>
              <a:rPr lang="en-US" sz="4800" i="1" dirty="0" err="1">
                <a:solidFill>
                  <a:srgbClr val="FF0000"/>
                </a:solidFill>
                <a:latin typeface="Times New Roman" panose="02020603050405020304" pitchFamily="18" charset="0"/>
                <a:cs typeface="Times New Roman" panose="02020603050405020304" pitchFamily="18" charset="0"/>
              </a:rPr>
              <a:t>em</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hãy</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quan</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sát</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ảnh</a:t>
            </a:r>
            <a:r>
              <a:rPr lang="en-US" sz="4800" i="1" dirty="0">
                <a:solidFill>
                  <a:srgbClr val="FF0000"/>
                </a:solidFill>
                <a:latin typeface="Times New Roman" panose="02020603050405020304" pitchFamily="18" charset="0"/>
                <a:cs typeface="Times New Roman" panose="02020603050405020304" pitchFamily="18" charset="0"/>
              </a:rPr>
              <a:t> </a:t>
            </a:r>
            <a:r>
              <a:rPr lang="en-US" sz="4800" i="1" dirty="0" err="1">
                <a:solidFill>
                  <a:srgbClr val="FF0000"/>
                </a:solidFill>
                <a:latin typeface="Times New Roman" panose="02020603050405020304" pitchFamily="18" charset="0"/>
                <a:cs typeface="Times New Roman" panose="02020603050405020304" pitchFamily="18" charset="0"/>
              </a:rPr>
              <a:t>nhé</a:t>
            </a:r>
            <a:r>
              <a:rPr lang="en-US" sz="4800" i="1" dirty="0">
                <a:solidFill>
                  <a:srgbClr val="FF0000"/>
                </a:solidFill>
                <a:latin typeface="Times New Roman" panose="02020603050405020304" pitchFamily="18" charset="0"/>
                <a:cs typeface="Times New Roman" panose="02020603050405020304" pitchFamily="18" charset="0"/>
              </a:rPr>
              <a:t> !  </a:t>
            </a:r>
            <a:endParaRPr lang="vi-VN" sz="48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8729533"/>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Để thu gom các vật sắc nhọn bằng sắt do nạn “đinh tặc” rãi trên đường người ta đã làm gì để thu gom chúng một cách dễ dàng? </a:t>
            </a:r>
            <a:endParaRPr lang="vi-VN">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3472102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b="1" i="1" u="sng">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Trả lời</a:t>
            </a:r>
            <a:r>
              <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Người ta gắn các thanh nam châm sát mặt đường để chúng dễ dàng hút được các vật sắc nhọn bằng sắt.</a:t>
            </a:r>
            <a:endParaRPr lang="vi-VN">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3" y="262919"/>
            <a:ext cx="5855902"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300672410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p:tgtEl>
                                          <p:spTgt spid="2">
                                            <p:txEl>
                                              <p:pRg st="0" end="0"/>
                                            </p:txEl>
                                          </p:spTgt>
                                        </p:tgtEl>
                                        <p:attrNameLst>
                                          <p:attrName>ppt_y</p:attrName>
                                        </p:attrNameLst>
                                      </p:cBhvr>
                                      <p:tavLst>
                                        <p:tav tm="0">
                                          <p:val>
                                            <p:strVal val="ppt_y"/>
                                          </p:val>
                                        </p:tav>
                                        <p:tav tm="100000">
                                          <p:val>
                                            <p:strVal val="1+ppt_h/2"/>
                                          </p:val>
                                        </p:tav>
                                      </p:tavLst>
                                    </p:anim>
                                    <p:set>
                                      <p:cBhvr>
                                        <p:cTn id="1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49189"/>
            <a:ext cx="9464037" cy="8191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KHỞI ĐỘNG</a:t>
            </a:r>
            <a:endParaRPr lang="zh-CN" altLang="en-US" sz="4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
        <p:nvSpPr>
          <p:cNvPr id="4" name="Explosion: 14 Points 3">
            <a:extLst>
              <a:ext uri="{FF2B5EF4-FFF2-40B4-BE49-F238E27FC236}">
                <a16:creationId xmlns:a16="http://schemas.microsoft.com/office/drawing/2014/main" id="{8A9F0D63-C6DB-B837-D112-5AA5B43E4FEA}"/>
              </a:ext>
            </a:extLst>
          </p:cNvPr>
          <p:cNvSpPr/>
          <p:nvPr/>
        </p:nvSpPr>
        <p:spPr>
          <a:xfrm>
            <a:off x="0" y="1068309"/>
            <a:ext cx="6096000" cy="5789691"/>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Các em hãy quan sát ảnh nhé !  </a:t>
            </a:r>
            <a:endParaRPr kumimoji="0" lang="vi-VN" sz="4000" b="0" i="1"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Nam châm nút hít làm túi xách, ví da cao cấp">
            <a:extLst>
              <a:ext uri="{FF2B5EF4-FFF2-40B4-BE49-F238E27FC236}">
                <a16:creationId xmlns:a16="http://schemas.microsoft.com/office/drawing/2014/main" id="{AC657E71-B66E-8F0A-2559-A8E7B8363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8601" y="-1"/>
            <a:ext cx="5234761" cy="672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0647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xit" presetSubtype="0" fill="hold" nodeType="clickEffect">
                                  <p:stCondLst>
                                    <p:cond delay="0"/>
                                  </p:stCondLst>
                                  <p:childTnLst>
                                    <p:animEffect transition="out" filter="fade">
                                      <p:cBhvr>
                                        <p:cTn id="15" dur="2000"/>
                                        <p:tgtEl>
                                          <p:spTgt spid="4">
                                            <p:txEl>
                                              <p:pRg st="0" end="0"/>
                                            </p:txEl>
                                          </p:spTgt>
                                        </p:tgtEl>
                                      </p:cBhvr>
                                    </p:animEffect>
                                    <p:anim calcmode="lin" valueType="num">
                                      <p:cBhvr>
                                        <p:cTn id="16" dur="2000"/>
                                        <p:tgtEl>
                                          <p:spTgt spid="4">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7" dur="2000"/>
                                        <p:tgtEl>
                                          <p:spTgt spid="4">
                                            <p:txEl>
                                              <p:pRg st="0" end="0"/>
                                            </p:txEl>
                                          </p:spTgt>
                                        </p:tgtEl>
                                        <p:attrNameLst>
                                          <p:attrName>ppt_h</p:attrName>
                                        </p:attrNameLst>
                                      </p:cBhvr>
                                      <p:tavLst>
                                        <p:tav tm="0">
                                          <p:val>
                                            <p:strVal val="ppt_h"/>
                                          </p:val>
                                        </p:tav>
                                        <p:tav tm="100000">
                                          <p:val>
                                            <p:strVal val="ppt_h"/>
                                          </p:val>
                                        </p:tav>
                                      </p:tavLst>
                                    </p:anim>
                                    <p:set>
                                      <p:cBhvr>
                                        <p:cTn id="18" dur="1" fill="hold">
                                          <p:stCondLst>
                                            <p:cond delay="1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1" y="914401"/>
            <a:ext cx="8766546" cy="4091354"/>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800" dirty="0" err="1">
                <a:solidFill>
                  <a:srgbClr val="002060"/>
                </a:solidFill>
              </a:rPr>
              <a:t>Tại</a:t>
            </a:r>
            <a:r>
              <a:rPr lang="en-US" sz="4800" dirty="0">
                <a:solidFill>
                  <a:srgbClr val="002060"/>
                </a:solidFill>
              </a:rPr>
              <a:t> </a:t>
            </a:r>
            <a:r>
              <a:rPr lang="en-US" sz="4800" dirty="0" err="1">
                <a:solidFill>
                  <a:srgbClr val="002060"/>
                </a:solidFill>
              </a:rPr>
              <a:t>sao</a:t>
            </a:r>
            <a:r>
              <a:rPr lang="en-US" sz="4800" dirty="0">
                <a:solidFill>
                  <a:srgbClr val="002060"/>
                </a:solidFill>
              </a:rPr>
              <a:t> </a:t>
            </a:r>
            <a:r>
              <a:rPr lang="en-US" sz="4800" dirty="0" err="1">
                <a:solidFill>
                  <a:srgbClr val="002060"/>
                </a:solidFill>
              </a:rPr>
              <a:t>một</a:t>
            </a:r>
            <a:r>
              <a:rPr lang="en-US" sz="4800" dirty="0">
                <a:solidFill>
                  <a:srgbClr val="002060"/>
                </a:solidFill>
              </a:rPr>
              <a:t> </a:t>
            </a:r>
            <a:r>
              <a:rPr lang="en-US" sz="4800" dirty="0" err="1">
                <a:solidFill>
                  <a:srgbClr val="002060"/>
                </a:solidFill>
              </a:rPr>
              <a:t>số</a:t>
            </a:r>
            <a:r>
              <a:rPr lang="en-US" sz="4800" dirty="0">
                <a:solidFill>
                  <a:srgbClr val="002060"/>
                </a:solidFill>
              </a:rPr>
              <a:t> </a:t>
            </a:r>
            <a:r>
              <a:rPr lang="en-US" sz="4800" dirty="0" err="1">
                <a:solidFill>
                  <a:srgbClr val="002060"/>
                </a:solidFill>
              </a:rPr>
              <a:t>nút</a:t>
            </a:r>
            <a:r>
              <a:rPr lang="en-US" sz="4800" dirty="0">
                <a:solidFill>
                  <a:srgbClr val="002060"/>
                </a:solidFill>
              </a:rPr>
              <a:t> </a:t>
            </a:r>
            <a:r>
              <a:rPr lang="en-US" sz="4800" dirty="0" err="1">
                <a:solidFill>
                  <a:srgbClr val="002060"/>
                </a:solidFill>
              </a:rPr>
              <a:t>cài</a:t>
            </a:r>
            <a:r>
              <a:rPr lang="en-US" sz="4800" dirty="0">
                <a:solidFill>
                  <a:srgbClr val="002060"/>
                </a:solidFill>
              </a:rPr>
              <a:t> </a:t>
            </a:r>
            <a:r>
              <a:rPr lang="en-US" sz="4800" dirty="0" err="1">
                <a:solidFill>
                  <a:srgbClr val="002060"/>
                </a:solidFill>
              </a:rPr>
              <a:t>trên</a:t>
            </a:r>
            <a:r>
              <a:rPr lang="en-US" sz="4800" dirty="0">
                <a:solidFill>
                  <a:srgbClr val="002060"/>
                </a:solidFill>
              </a:rPr>
              <a:t> </a:t>
            </a:r>
            <a:r>
              <a:rPr lang="en-US" sz="4800" dirty="0" err="1">
                <a:solidFill>
                  <a:srgbClr val="002060"/>
                </a:solidFill>
              </a:rPr>
              <a:t>túi</a:t>
            </a:r>
            <a:r>
              <a:rPr lang="en-US" sz="4800" dirty="0">
                <a:solidFill>
                  <a:srgbClr val="002060"/>
                </a:solidFill>
              </a:rPr>
              <a:t> </a:t>
            </a:r>
            <a:r>
              <a:rPr lang="en-US" sz="4800" dirty="0" err="1">
                <a:solidFill>
                  <a:srgbClr val="002060"/>
                </a:solidFill>
              </a:rPr>
              <a:t>xách</a:t>
            </a:r>
            <a:r>
              <a:rPr lang="en-US" sz="4800" dirty="0">
                <a:solidFill>
                  <a:srgbClr val="002060"/>
                </a:solidFill>
              </a:rPr>
              <a:t>, </a:t>
            </a:r>
            <a:r>
              <a:rPr lang="en-US" sz="4800" dirty="0" err="1">
                <a:solidFill>
                  <a:srgbClr val="002060"/>
                </a:solidFill>
              </a:rPr>
              <a:t>cặp</a:t>
            </a:r>
            <a:r>
              <a:rPr lang="en-US" sz="4800" dirty="0">
                <a:solidFill>
                  <a:srgbClr val="002060"/>
                </a:solidFill>
              </a:rPr>
              <a:t> </a:t>
            </a:r>
            <a:r>
              <a:rPr lang="en-US" sz="4800" dirty="0" err="1">
                <a:solidFill>
                  <a:srgbClr val="002060"/>
                </a:solidFill>
              </a:rPr>
              <a:t>của</a:t>
            </a:r>
            <a:r>
              <a:rPr lang="en-US" sz="4800" dirty="0">
                <a:solidFill>
                  <a:srgbClr val="002060"/>
                </a:solidFill>
              </a:rPr>
              <a:t> </a:t>
            </a:r>
            <a:r>
              <a:rPr lang="en-US" sz="4800" dirty="0" err="1">
                <a:solidFill>
                  <a:srgbClr val="002060"/>
                </a:solidFill>
              </a:rPr>
              <a:t>các</a:t>
            </a:r>
            <a:r>
              <a:rPr lang="en-US" sz="4800" dirty="0">
                <a:solidFill>
                  <a:srgbClr val="002060"/>
                </a:solidFill>
              </a:rPr>
              <a:t> </a:t>
            </a:r>
            <a:r>
              <a:rPr lang="en-US" sz="4800" dirty="0" err="1">
                <a:solidFill>
                  <a:srgbClr val="002060"/>
                </a:solidFill>
              </a:rPr>
              <a:t>em</a:t>
            </a:r>
            <a:r>
              <a:rPr lang="en-US" sz="4800" dirty="0">
                <a:solidFill>
                  <a:srgbClr val="002060"/>
                </a:solidFill>
              </a:rPr>
              <a:t> </a:t>
            </a:r>
            <a:r>
              <a:rPr lang="en-US" sz="4800" dirty="0" err="1">
                <a:solidFill>
                  <a:srgbClr val="002060"/>
                </a:solidFill>
              </a:rPr>
              <a:t>có</a:t>
            </a:r>
            <a:r>
              <a:rPr lang="en-US" sz="4800" dirty="0">
                <a:solidFill>
                  <a:srgbClr val="002060"/>
                </a:solidFill>
              </a:rPr>
              <a:t> </a:t>
            </a:r>
            <a:r>
              <a:rPr lang="en-US" sz="4800" dirty="0" err="1">
                <a:solidFill>
                  <a:srgbClr val="002060"/>
                </a:solidFill>
              </a:rPr>
              <a:t>thể</a:t>
            </a:r>
            <a:r>
              <a:rPr lang="en-US" sz="4800" dirty="0">
                <a:solidFill>
                  <a:srgbClr val="002060"/>
                </a:solidFill>
              </a:rPr>
              <a:t> </a:t>
            </a:r>
            <a:r>
              <a:rPr lang="en-US" sz="4800" dirty="0" err="1">
                <a:solidFill>
                  <a:srgbClr val="002060"/>
                </a:solidFill>
              </a:rPr>
              <a:t>hút</a:t>
            </a:r>
            <a:r>
              <a:rPr lang="en-US" sz="4800" dirty="0">
                <a:solidFill>
                  <a:srgbClr val="002060"/>
                </a:solidFill>
              </a:rPr>
              <a:t> </a:t>
            </a:r>
            <a:r>
              <a:rPr lang="en-US" sz="4800" dirty="0" err="1">
                <a:solidFill>
                  <a:srgbClr val="002060"/>
                </a:solidFill>
              </a:rPr>
              <a:t>nhau</a:t>
            </a:r>
            <a:r>
              <a:rPr lang="en-US" sz="4800" dirty="0">
                <a:solidFill>
                  <a:srgbClr val="002060"/>
                </a:solidFill>
              </a:rPr>
              <a:t> ?</a:t>
            </a:r>
            <a:endParaRPr lang="vi-VN" sz="4800" dirty="0">
              <a:solidFill>
                <a:srgbClr val="002060"/>
              </a:solidFill>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9179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r>
              <a:rPr lang="en-US" altLang="zh-CN"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rPr>
              <a:t>                      KHỞI ĐỘNG</a:t>
            </a:r>
            <a:endParaRPr lang="zh-CN" altLang="en-US" sz="3000" b="1" dirty="0">
              <a:solidFill>
                <a:srgbClr val="FF0066"/>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40044790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21600000">
                                      <p:cBhvr>
                                        <p:cTn id="15" dur="2000" fill="hold"/>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08A21B9-98A4-4201-AD2A-5F31C19F658A}"/>
              </a:ext>
            </a:extLst>
          </p:cNvPr>
          <p:cNvSpPr/>
          <p:nvPr/>
        </p:nvSpPr>
        <p:spPr>
          <a:xfrm>
            <a:off x="1947170" y="914400"/>
            <a:ext cx="9680949" cy="4373879"/>
          </a:xfrm>
          <a:prstGeom prst="cloudCallout">
            <a:avLst>
              <a:gd name="adj1" fmla="val -33523"/>
              <a:gd name="adj2" fmla="val 7755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457200">
              <a:spcBef>
                <a:spcPts val="320"/>
              </a:spcBef>
              <a:tabLst>
                <a:tab pos="241935" algn="l"/>
              </a:tabLst>
            </a:pPr>
            <a:r>
              <a:rPr kumimoji="0" lang="en-US" sz="6000" b="1" i="1" u="sng"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 lời</a:t>
            </a:r>
            <a:r>
              <a:rPr kumimoji="0" lang="en-US" sz="6000" b="1" i="0" u="none" strike="noStrike" kern="120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en-US" sz="6000" spc="-20">
                <a:effectLst/>
                <a:latin typeface="Times New Roman" panose="02020603050405020304" pitchFamily="18" charset="0"/>
                <a:ea typeface="Times New Roman" panose="02020603050405020304" pitchFamily="18" charset="0"/>
              </a:rPr>
              <a:t>Nhờ có các viên nam châm</a:t>
            </a:r>
            <a:endParaRPr lang="vi-VN" sz="6000">
              <a:effectLst/>
              <a:latin typeface="Times New Roman" panose="02020603050405020304" pitchFamily="18" charset="0"/>
              <a:ea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pic>
        <p:nvPicPr>
          <p:cNvPr id="2050" name="Picture 2" descr="Thước kẻ dẻo WinQ 20cm - Cung cấp văn phòng phẩm tại TPHCM">
            <a:extLst>
              <a:ext uri="{FF2B5EF4-FFF2-40B4-BE49-F238E27FC236}">
                <a16:creationId xmlns:a16="http://schemas.microsoft.com/office/drawing/2014/main" id="{B044DD60-6768-4E62-8E99-FEF657C8D20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0318" y="2145322"/>
            <a:ext cx="7032753" cy="52477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ước cuộn thép 3m Stanley 30-608L | Công Ty TNHH Thương Mại Dịch Vụ Gia  Minh Ngọc">
            <a:extLst>
              <a:ext uri="{FF2B5EF4-FFF2-40B4-BE49-F238E27FC236}">
                <a16:creationId xmlns:a16="http://schemas.microsoft.com/office/drawing/2014/main" id="{572DDC37-C44A-4FFC-AA6B-804290D1505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34461" y="4087312"/>
            <a:ext cx="2952994" cy="2641734"/>
          </a:xfrm>
          <a:prstGeom prst="rect">
            <a:avLst/>
          </a:prstGeom>
          <a:noFill/>
          <a:extLst>
            <a:ext uri="{909E8E84-426E-40DD-AFC4-6F175D3DCCD1}">
              <a14:hiddenFill xmlns:a14="http://schemas.microsoft.com/office/drawing/2010/main">
                <a:solidFill>
                  <a:srgbClr val="FFFFFF"/>
                </a:solidFill>
              </a14:hiddenFill>
            </a:ext>
          </a:extLst>
        </p:spPr>
      </p:pic>
      <p:sp>
        <p:nvSpPr>
          <p:cNvPr id="7" name="标题占位符 1">
            <a:extLst>
              <a:ext uri="{FF2B5EF4-FFF2-40B4-BE49-F238E27FC236}">
                <a16:creationId xmlns:a16="http://schemas.microsoft.com/office/drawing/2014/main" id="{97CB7B22-86D8-4D1C-A5F3-BD0AAD0E2079}"/>
              </a:ext>
            </a:extLst>
          </p:cNvPr>
          <p:cNvSpPr txBox="1"/>
          <p:nvPr/>
        </p:nvSpPr>
        <p:spPr>
          <a:xfrm>
            <a:off x="1478282" y="262919"/>
            <a:ext cx="10500357" cy="5501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1800" kern="1200">
                <a:solidFill>
                  <a:schemeClr val="bg1"/>
                </a:solidFill>
                <a:latin typeface="迷你简汉真广标" panose="02010609000101010101" pitchFamily="49" charset="-122"/>
                <a:ea typeface="迷你简汉真广标" panose="02010609000101010101" pitchFamily="49" charset="-122"/>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3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rPr>
              <a:t>                          KHỞI ĐỘNG</a:t>
            </a:r>
            <a:endParaRPr kumimoji="0" lang="zh-CN" altLang="en-US" sz="3000" b="1" i="0" u="none" strike="noStrike" kern="1200" cap="none" spc="0" normalizeH="0" baseline="0" noProof="0" dirty="0">
              <a:ln>
                <a:noFill/>
              </a:ln>
              <a:solidFill>
                <a:srgbClr val="FF0066"/>
              </a:solidFill>
              <a:effectLst/>
              <a:uLnTx/>
              <a:uFillTx/>
              <a:latin typeface="Times New Roman" panose="02020603050405020304" pitchFamily="18" charset="0"/>
              <a:ea typeface="方正少儿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83749309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通用教育课件PPT模板"/>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54">
      <a:dk1>
        <a:sysClr val="windowText" lastClr="000000"/>
      </a:dk1>
      <a:lt1>
        <a:sysClr val="window" lastClr="FFFFFF"/>
      </a:lt1>
      <a:dk2>
        <a:srgbClr val="44546A"/>
      </a:dk2>
      <a:lt2>
        <a:srgbClr val="E7E6E6"/>
      </a:lt2>
      <a:accent1>
        <a:srgbClr val="993300"/>
      </a:accent1>
      <a:accent2>
        <a:srgbClr val="FF3300"/>
      </a:accent2>
      <a:accent3>
        <a:srgbClr val="FF9900"/>
      </a:accent3>
      <a:accent4>
        <a:srgbClr val="FFC000"/>
      </a:accent4>
      <a:accent5>
        <a:srgbClr val="92D050"/>
      </a:accent5>
      <a:accent6>
        <a:srgbClr val="009900"/>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880</TotalTime>
  <Words>1845</Words>
  <Application>Microsoft Office PowerPoint</Application>
  <PresentationFormat>Widescreen</PresentationFormat>
  <Paragraphs>202</Paragraphs>
  <Slides>39</Slides>
  <Notes>29</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.TMC-Ong Do</vt:lpstr>
      <vt:lpstr>Arial</vt:lpstr>
      <vt:lpstr>Bodoni MT</vt:lpstr>
      <vt:lpstr>Calibri</vt:lpstr>
      <vt:lpstr>Calibri Light</vt:lpstr>
      <vt:lpstr>Impact</vt:lpstr>
      <vt:lpstr>Segoe UI</vt:lpstr>
      <vt:lpstr>Times New Roman</vt:lpstr>
      <vt:lpstr>方正行楷简体</vt:lpstr>
      <vt:lpstr>汉真广标</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卡通通用教育课件PPT模板</dc:title>
  <dc:creator>Http://Dian1.taobao.com</dc:creator>
  <dc:description>Http://Dian1.taobao.com</dc:description>
  <cp:lastModifiedBy>Administrator</cp:lastModifiedBy>
  <cp:revision>126</cp:revision>
  <dcterms:created xsi:type="dcterms:W3CDTF">2016-03-16T07:12:00Z</dcterms:created>
  <dcterms:modified xsi:type="dcterms:W3CDTF">2023-02-02T01:11:06Z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2052-10.1.0.6028</vt:lpwstr>
  </property>
</Properties>
</file>